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4"/>
  </p:sldMasterIdLst>
  <p:notesMasterIdLst>
    <p:notesMasterId r:id="rId45"/>
  </p:notesMasterIdLst>
  <p:handoutMasterIdLst>
    <p:handoutMasterId r:id="rId46"/>
  </p:handoutMasterIdLst>
  <p:sldIdLst>
    <p:sldId id="264" r:id="rId5"/>
    <p:sldId id="303" r:id="rId6"/>
    <p:sldId id="304" r:id="rId7"/>
    <p:sldId id="302" r:id="rId8"/>
    <p:sldId id="335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313" r:id="rId18"/>
    <p:sldId id="314" r:id="rId19"/>
    <p:sldId id="315" r:id="rId20"/>
    <p:sldId id="316" r:id="rId21"/>
    <p:sldId id="317" r:id="rId22"/>
    <p:sldId id="318" r:id="rId23"/>
    <p:sldId id="336" r:id="rId24"/>
    <p:sldId id="319" r:id="rId25"/>
    <p:sldId id="320" r:id="rId26"/>
    <p:sldId id="321" r:id="rId27"/>
    <p:sldId id="322" r:id="rId28"/>
    <p:sldId id="337" r:id="rId29"/>
    <p:sldId id="338" r:id="rId30"/>
    <p:sldId id="339" r:id="rId31"/>
    <p:sldId id="341" r:id="rId32"/>
    <p:sldId id="340" r:id="rId33"/>
    <p:sldId id="331" r:id="rId34"/>
    <p:sldId id="332" r:id="rId35"/>
    <p:sldId id="323" r:id="rId36"/>
    <p:sldId id="324" r:id="rId37"/>
    <p:sldId id="325" r:id="rId38"/>
    <p:sldId id="326" r:id="rId39"/>
    <p:sldId id="327" r:id="rId40"/>
    <p:sldId id="328" r:id="rId41"/>
    <p:sldId id="329" r:id="rId42"/>
    <p:sldId id="330" r:id="rId43"/>
    <p:sldId id="342" r:id="rId44"/>
  </p:sldIdLst>
  <p:sldSz cx="12188825" cy="6858000"/>
  <p:notesSz cx="6858000" cy="9144000"/>
  <p:defaultTextStyle>
    <a:defPPr rtl="0">
      <a:defRPr lang="ru-ru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howGuides="1">
      <p:cViewPr>
        <p:scale>
          <a:sx n="105" d="100"/>
          <a:sy n="105" d="100"/>
        </p:scale>
        <p:origin x="280" y="30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0" d="100"/>
          <a:sy n="90" d="100"/>
        </p:scale>
        <p:origin x="3774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>
              <a:solidFill>
                <a:schemeClr val="tx2"/>
              </a:solidFill>
            </a:endParaRPr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8484CA07-C5E7-423F-8A89-CDEFB98BBBBD}" type="datetime1">
              <a:rPr lang="ru-RU" smtClean="0">
                <a:solidFill>
                  <a:schemeClr val="tx2"/>
                </a:solidFill>
              </a:rPr>
              <a:pPr algn="r" rtl="0"/>
              <a:t>05.09.2022</a:t>
            </a:fld>
            <a:endParaRPr lang="ru-RU" dirty="0">
              <a:solidFill>
                <a:schemeClr val="tx2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>
              <a:solidFill>
                <a:schemeClr val="tx2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CFD77566-CD65-4859-9FA1-43956DC85B8C}" type="slidenum">
              <a:rPr lang="ru-RU" smtClean="0">
                <a:solidFill>
                  <a:schemeClr val="tx2"/>
                </a:solidFill>
              </a:rPr>
              <a:pPr algn="r" rtl="0"/>
              <a:t>‹#›</a:t>
            </a:fld>
            <a:endParaRPr lang="ru-RU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solidFill>
                  <a:schemeClr val="tx2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>
                <a:solidFill>
                  <a:schemeClr val="tx2"/>
                </a:solidFill>
              </a:defRPr>
            </a:lvl1pPr>
          </a:lstStyle>
          <a:p>
            <a:fld id="{398E138F-070A-4ABE-8680-EE3B75046655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solidFill>
                  <a:schemeClr val="tx2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 rtlCol="0">
            <a:normAutofit/>
          </a:bodyPr>
          <a:lstStyle>
            <a:lvl1pPr algn="l" rtl="0">
              <a:lnSpc>
                <a:spcPct val="90000"/>
              </a:lnSpc>
              <a:defRPr sz="5400" cap="none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5A54A38-064E-4FD3-ADDA-813D070CCDEC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E96D35B-A72A-47CE-BC7F-8E47A98042F7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 baseline="0"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6F05FC7-2B8E-409D-848C-109CED0920CB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A60BA0E-20D0-4E7C-B286-26C960A678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2589" y="4445000"/>
            <a:ext cx="7008574" cy="1930400"/>
          </a:xfrm>
        </p:spPr>
        <p:txBody>
          <a:bodyPr rtlCol="0" anchor="t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12589" y="3124200"/>
            <a:ext cx="7008574" cy="1296987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800"/>
            </a:lvl4pPr>
            <a:lvl5pPr marL="2011328" algn="l" rtl="0">
              <a:defRPr sz="1800"/>
            </a:lvl5pPr>
            <a:lvl6pPr marL="2011328" algn="l" rtl="0">
              <a:defRPr sz="1800"/>
            </a:lvl6pPr>
            <a:lvl7pPr marL="2011328" algn="l" rtl="0">
              <a:defRPr sz="1800"/>
            </a:lvl7pPr>
            <a:lvl8pPr marL="2011328" algn="l" rtl="0">
              <a:defRPr sz="1800"/>
            </a:lvl8pPr>
            <a:lvl9pPr marL="2011328" algn="l" rtl="0">
              <a:defRPr sz="18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800"/>
            </a:lvl4pPr>
            <a:lvl5pPr marL="2011328" algn="l" rtl="0">
              <a:defRPr sz="1800"/>
            </a:lvl5pPr>
            <a:lvl6pPr marL="2011328" algn="l" rtl="0">
              <a:defRPr sz="1800"/>
            </a:lvl6pPr>
            <a:lvl7pPr marL="2011328" algn="l" rtl="0">
              <a:defRPr sz="1800"/>
            </a:lvl7pPr>
            <a:lvl8pPr marL="2011328" algn="l" rtl="0">
              <a:defRPr sz="1800"/>
            </a:lvl8pPr>
            <a:lvl9pPr marL="2011328" algn="l" rtl="0">
              <a:defRPr sz="18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54A55CC-0A00-4078-B471-E82144E029E5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rtlCol="0" anchor="b">
            <a:noAutofit/>
          </a:bodyPr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800"/>
            </a:lvl3pPr>
            <a:lvl4pPr algn="l" rtl="0">
              <a:defRPr sz="1800"/>
            </a:lvl4pPr>
            <a:lvl5pPr marL="2011328" algn="l" rtl="0">
              <a:defRPr sz="1800"/>
            </a:lvl5pPr>
            <a:lvl6pPr marL="2011328" algn="l" rtl="0">
              <a:defRPr sz="1800"/>
            </a:lvl6pPr>
            <a:lvl7pPr marL="2011328" algn="l" rtl="0">
              <a:defRPr sz="1800"/>
            </a:lvl7pPr>
            <a:lvl8pPr marL="2011328" algn="l" rtl="0">
              <a:defRPr sz="1800"/>
            </a:lvl8pPr>
            <a:lvl9pPr marL="2011328" algn="l" rtl="0">
              <a:defRPr sz="18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rtlCol="0" anchor="b">
            <a:noAutofit/>
          </a:bodyPr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800"/>
            </a:lvl3pPr>
            <a:lvl4pPr algn="l" rtl="0">
              <a:defRPr sz="1800"/>
            </a:lvl4pPr>
            <a:lvl5pPr marL="2011328" algn="l" rtl="0">
              <a:defRPr sz="1800"/>
            </a:lvl5pPr>
            <a:lvl6pPr marL="2011328" algn="l" rtl="0">
              <a:defRPr sz="1800"/>
            </a:lvl6pPr>
            <a:lvl7pPr marL="2011328" algn="l" rtl="0">
              <a:defRPr sz="1800"/>
            </a:lvl7pPr>
            <a:lvl8pPr marL="2011328" algn="l" rtl="0">
              <a:defRPr sz="1800"/>
            </a:lvl8pPr>
            <a:lvl9pPr marL="2011328" algn="l" rtl="0">
              <a:defRPr sz="18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929E139-3DCD-45B3-A256-BC4A45460039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0E3CC68-AEAE-47A6-9F44-4FA6ECD045F6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AF61297-96D5-47D9-A057-97E3A0064DBB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721" y="1701800"/>
            <a:ext cx="3351927" cy="2844800"/>
          </a:xfrm>
        </p:spPr>
        <p:txBody>
          <a:bodyPr rtlCol="0" anchor="b">
            <a:normAutofit/>
          </a:bodyPr>
          <a:lstStyle>
            <a:lvl1pPr algn="l" rtl="0">
              <a:defRPr sz="2000" b="1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800"/>
            </a:lvl4pPr>
            <a:lvl5pPr algn="l" rtl="0">
              <a:defRPr sz="1800"/>
            </a:lvl5pPr>
            <a:lvl6pPr algn="l" rtl="0">
              <a:defRPr sz="1800"/>
            </a:lvl6pPr>
            <a:lvl7pPr algn="l" rtl="0">
              <a:defRPr sz="1800"/>
            </a:lvl7pPr>
            <a:lvl8pPr algn="l" rtl="0">
              <a:defRPr sz="1800"/>
            </a:lvl8pPr>
            <a:lvl9pPr algn="l" rtl="0">
              <a:defRPr sz="18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04721" y="4648200"/>
            <a:ext cx="3351927" cy="1727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6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3A3AD06-A2F7-42F2-8394-5FE48A31B1CA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rtlCol="0" anchor="b">
            <a:normAutofit/>
          </a:bodyPr>
          <a:lstStyle>
            <a:lvl1pPr algn="l" rtl="0">
              <a:defRPr sz="2000" b="1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DE9F9B5-42A6-4D3C-A117-7204DD0BD50D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ru-RU" dirty="0"/>
          </a:p>
        </p:txBody>
      </p:sp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 rtl="0"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fld id="{40EAA6FA-49D8-40F0-9874-72AAFBF9C152}" type="datetime1">
              <a:rPr lang="ru-RU" smtClean="0"/>
              <a:pPr/>
              <a:t>05.09.2022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 rtl="0"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 rtl="0"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fld id="{EB37DED6-D4C7-42EE-AB49-D2E39E64FDE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u5git/DevOps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006181" y="1124745"/>
            <a:ext cx="6912768" cy="3672682"/>
          </a:xfrm>
        </p:spPr>
        <p:txBody>
          <a:bodyPr rtlCol="0">
            <a:normAutofit fontScale="90000"/>
          </a:bodyPr>
          <a:lstStyle/>
          <a:p>
            <a:r>
              <a:rPr lang="ru-RU" b="1" dirty="0"/>
              <a:t>Автоматизация разработки и эксплуатации программного обеспечения</a:t>
            </a:r>
            <a:br>
              <a:rPr lang="ru-RU" b="1" dirty="0"/>
            </a:br>
            <a:r>
              <a:rPr lang="ru-RU" b="1" dirty="0"/>
              <a:t>(осень 2022 года)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150196" y="5110955"/>
            <a:ext cx="7008574" cy="1244600"/>
          </a:xfrm>
        </p:spPr>
        <p:txBody>
          <a:bodyPr rtlCol="0"/>
          <a:lstStyle/>
          <a:p>
            <a:pPr rtl="0"/>
            <a:r>
              <a:rPr lang="ru-RU" dirty="0"/>
              <a:t>ИУ-5,</a:t>
            </a:r>
            <a:r>
              <a:rPr lang="en-US" dirty="0"/>
              <a:t> </a:t>
            </a:r>
            <a:r>
              <a:rPr lang="ru-RU" dirty="0"/>
              <a:t>бакалавриат, курс по выбору</a:t>
            </a:r>
          </a:p>
        </p:txBody>
      </p:sp>
      <p:pic>
        <p:nvPicPr>
          <p:cNvPr id="4" name="Picture 2" descr="C:\Users\Исот\Pictures\Герб МГТУ-01.png">
            <a:extLst>
              <a:ext uri="{FF2B5EF4-FFF2-40B4-BE49-F238E27FC236}">
                <a16:creationId xmlns:a16="http://schemas.microsoft.com/office/drawing/2014/main" id="{EE76600C-C98C-4D08-A492-790A8D572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2804" y="260648"/>
            <a:ext cx="2308250" cy="2711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02E223-0B05-3747-BE1D-0840A72D6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Цели </a:t>
            </a:r>
            <a:r>
              <a:rPr lang="en" b="1" dirty="0"/>
              <a:t>DevOps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F19C73-4C88-474B-95B0-39004157B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701800"/>
            <a:ext cx="10157354" cy="2735312"/>
          </a:xfrm>
        </p:spPr>
        <p:txBody>
          <a:bodyPr/>
          <a:lstStyle/>
          <a:p>
            <a:r>
              <a:rPr lang="ru-RU" dirty="0"/>
              <a:t>сокращение времени для выхода на рынок (</a:t>
            </a:r>
            <a:r>
              <a:rPr lang="en-US" dirty="0"/>
              <a:t>time-to-market)</a:t>
            </a:r>
          </a:p>
          <a:p>
            <a:r>
              <a:rPr lang="ru-RU" dirty="0"/>
              <a:t>снижение частоты отказов новых релизов</a:t>
            </a:r>
            <a:endParaRPr lang="en-US" dirty="0"/>
          </a:p>
          <a:p>
            <a:r>
              <a:rPr lang="ru-RU" dirty="0"/>
              <a:t>сокращение времени выполнения исправлений</a:t>
            </a:r>
            <a:endParaRPr lang="en-US" dirty="0"/>
          </a:p>
          <a:p>
            <a:r>
              <a:rPr lang="ru-RU" dirty="0"/>
              <a:t>уменьшение количества времени на восстановления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BE8D39F5-118D-0B48-8867-BC5890668436}"/>
              </a:ext>
            </a:extLst>
          </p:cNvPr>
          <p:cNvSpPr/>
          <p:nvPr/>
        </p:nvSpPr>
        <p:spPr>
          <a:xfrm>
            <a:off x="3792319" y="4649668"/>
            <a:ext cx="1080120" cy="1080120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Dev</a:t>
            </a:r>
            <a:endParaRPr lang="ru-RU" sz="2000" dirty="0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44D79562-9AF6-C043-A2E3-9D51A1B88341}"/>
              </a:ext>
            </a:extLst>
          </p:cNvPr>
          <p:cNvSpPr/>
          <p:nvPr/>
        </p:nvSpPr>
        <p:spPr>
          <a:xfrm>
            <a:off x="7534572" y="4616140"/>
            <a:ext cx="1080120" cy="1080120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Ops</a:t>
            </a:r>
            <a:endParaRPr lang="ru-RU" sz="2000" dirty="0"/>
          </a:p>
        </p:txBody>
      </p:sp>
      <p:sp>
        <p:nvSpPr>
          <p:cNvPr id="6" name="Сердце 5">
            <a:extLst>
              <a:ext uri="{FF2B5EF4-FFF2-40B4-BE49-F238E27FC236}">
                <a16:creationId xmlns:a16="http://schemas.microsoft.com/office/drawing/2014/main" id="{052CC5BC-A3B2-1848-B4CA-892EF15D4D7A}"/>
              </a:ext>
            </a:extLst>
          </p:cNvPr>
          <p:cNvSpPr/>
          <p:nvPr/>
        </p:nvSpPr>
        <p:spPr>
          <a:xfrm>
            <a:off x="5835946" y="4796160"/>
            <a:ext cx="720080" cy="720080"/>
          </a:xfrm>
          <a:prstGeom prst="hear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739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C9A2EF-0548-9542-84AD-F615EF8B6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/>
              <a:t>DevOps </a:t>
            </a:r>
            <a:r>
              <a:rPr lang="ru-RU" b="1" dirty="0"/>
              <a:t>или </a:t>
            </a:r>
            <a:r>
              <a:rPr lang="en" b="1" dirty="0"/>
              <a:t>SRE?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1CDFEE-D91A-2240-B2CE-B53AA8E12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2348880"/>
            <a:ext cx="10157354" cy="3823320"/>
          </a:xfrm>
        </p:spPr>
        <p:txBody>
          <a:bodyPr/>
          <a:lstStyle/>
          <a:p>
            <a:pPr marL="0" indent="0">
              <a:buNone/>
            </a:pPr>
            <a:r>
              <a:rPr lang="en" b="1" dirty="0"/>
              <a:t>DevOps-</a:t>
            </a:r>
            <a:r>
              <a:rPr lang="ru-RU" b="1" dirty="0"/>
              <a:t>инженер </a:t>
            </a:r>
            <a:r>
              <a:rPr lang="en-US" dirty="0"/>
              <a:t>– </a:t>
            </a:r>
            <a:r>
              <a:rPr lang="ru-RU" dirty="0"/>
              <a:t>квалифицированный специалист,</a:t>
            </a:r>
            <a:r>
              <a:rPr lang="en-US" dirty="0"/>
              <a:t> </a:t>
            </a:r>
            <a:r>
              <a:rPr lang="ru-RU" dirty="0"/>
              <a:t>отвечающий за автоматизацию всех этапов создания приложений и обеспечивает взаимодействие программистов и системных администраторов.</a:t>
            </a:r>
          </a:p>
          <a:p>
            <a:pPr marL="0" indent="0">
              <a:buNone/>
            </a:pPr>
            <a:r>
              <a:rPr lang="en" b="1" dirty="0"/>
              <a:t>SRE</a:t>
            </a:r>
            <a:r>
              <a:rPr lang="en" dirty="0"/>
              <a:t> - Site Reliability Engineering</a:t>
            </a:r>
            <a:endParaRPr lang="ru-RU" dirty="0"/>
          </a:p>
          <a:p>
            <a:pPr marL="0" indent="0">
              <a:buNone/>
            </a:pPr>
            <a:r>
              <a:rPr lang="ru-RU" b="1" dirty="0"/>
              <a:t>Инженерные задачи </a:t>
            </a:r>
            <a:r>
              <a:rPr lang="en-US" dirty="0"/>
              <a:t>VS </a:t>
            </a:r>
            <a:r>
              <a:rPr lang="ru-RU" b="1" dirty="0"/>
              <a:t>Операционные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232059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93C9ED-4D64-2B4F-8EE2-DA7672ED4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Литература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9C87756-D2FF-8B43-959D-BD302F60B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924" y="1700808"/>
            <a:ext cx="3438948" cy="485546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9F970C-44E6-7643-BB8B-09E6CEB5F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28" y="1700808"/>
            <a:ext cx="3482990" cy="485546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E740F3A-B37C-6E4A-A362-8E972063B8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44" y="1700808"/>
            <a:ext cx="3698724" cy="485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35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75C99C-8132-794A-9E22-1F90AB515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Что нужно </a:t>
            </a:r>
            <a:r>
              <a:rPr lang="en" b="1" dirty="0"/>
              <a:t>DevOps/SR-</a:t>
            </a:r>
            <a:r>
              <a:rPr lang="ru-RU" b="1" dirty="0"/>
              <a:t>инженеру?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E3A458-651F-2046-931A-4584472F1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9876" y="1700808"/>
            <a:ext cx="8537223" cy="44704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b="1" dirty="0"/>
              <a:t>- знать жизненный цикл ПО и методологию</a:t>
            </a:r>
          </a:p>
          <a:p>
            <a:pPr marL="0" indent="0">
              <a:buNone/>
            </a:pPr>
            <a:r>
              <a:rPr lang="ru-RU" b="1" dirty="0"/>
              <a:t>- освоить разные архитектуры ПО, в </a:t>
            </a:r>
            <a:r>
              <a:rPr lang="ru-RU" b="1" dirty="0" err="1"/>
              <a:t>т.ч</a:t>
            </a:r>
            <a:r>
              <a:rPr lang="ru-RU" b="1" dirty="0"/>
              <a:t>. </a:t>
            </a:r>
            <a:r>
              <a:rPr lang="ru-RU" b="1" dirty="0" err="1"/>
              <a:t>микросервисную</a:t>
            </a:r>
            <a:endParaRPr lang="ru-RU" b="1" dirty="0"/>
          </a:p>
          <a:p>
            <a:pPr marL="0" indent="0">
              <a:buNone/>
            </a:pPr>
            <a:r>
              <a:rPr lang="ru-RU" b="1" dirty="0"/>
              <a:t>- знать основы программирования, выучить несколько ЯП</a:t>
            </a:r>
          </a:p>
          <a:p>
            <a:pPr marL="0" indent="0">
              <a:buNone/>
            </a:pPr>
            <a:r>
              <a:rPr lang="ru-RU" b="1" dirty="0"/>
              <a:t>- уметь отлаживать программы и устранять уязвимости и ошибки</a:t>
            </a:r>
          </a:p>
          <a:p>
            <a:pPr marL="0" indent="0">
              <a:buNone/>
            </a:pPr>
            <a:r>
              <a:rPr lang="ru-RU" b="1" dirty="0"/>
              <a:t>- понимать принципы работы операционных систем</a:t>
            </a:r>
          </a:p>
          <a:p>
            <a:pPr marL="0" indent="0">
              <a:buNone/>
            </a:pPr>
            <a:r>
              <a:rPr lang="ru-RU" b="1" dirty="0"/>
              <a:t>- понимать принципы работы компьютерных сетей</a:t>
            </a:r>
          </a:p>
          <a:p>
            <a:pPr marL="0" indent="0">
              <a:buNone/>
            </a:pPr>
            <a:r>
              <a:rPr lang="ru-RU" b="1" dirty="0"/>
              <a:t>- понимать виртуализацию, облачные и гибридные решения</a:t>
            </a:r>
          </a:p>
          <a:p>
            <a:pPr marL="0" indent="0">
              <a:buNone/>
            </a:pPr>
            <a:r>
              <a:rPr lang="ru-RU" b="1" dirty="0"/>
              <a:t>- разбираться в системах </a:t>
            </a:r>
            <a:r>
              <a:rPr lang="ru-RU" b="1" dirty="0" err="1"/>
              <a:t>оркестрации</a:t>
            </a:r>
            <a:endParaRPr lang="ru-RU" b="1" dirty="0"/>
          </a:p>
          <a:p>
            <a:pPr marL="0" indent="0">
              <a:buNone/>
            </a:pPr>
            <a:r>
              <a:rPr lang="ru-RU" b="1" dirty="0"/>
              <a:t>- разбираться в системах управления конфигурацией (СУК)</a:t>
            </a:r>
          </a:p>
          <a:p>
            <a:pPr marL="0" indent="0">
              <a:buNone/>
            </a:pPr>
            <a:r>
              <a:rPr lang="ru-RU" b="1" dirty="0"/>
              <a:t>- уметь налаживать мониторинг продукта</a:t>
            </a:r>
          </a:p>
          <a:p>
            <a:pPr marL="0" indent="0">
              <a:buNone/>
            </a:pPr>
            <a:r>
              <a:rPr lang="ru-RU" b="1" dirty="0"/>
              <a:t>- общаться с другими людьми и командами</a:t>
            </a:r>
          </a:p>
        </p:txBody>
      </p:sp>
    </p:spTree>
    <p:extLst>
      <p:ext uri="{BB962C8B-B14F-4D97-AF65-F5344CB8AC3E}">
        <p14:creationId xmlns:p14="http://schemas.microsoft.com/office/powerpoint/2010/main" val="151300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6560ED-B9C5-F64B-89BF-50EA07732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Основные термины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8B0719-91F0-4240-B7AA-C8993DF71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Система управления исходным кодом (</a:t>
            </a:r>
            <a:r>
              <a:rPr lang="en" dirty="0"/>
              <a:t>SCCS)</a:t>
            </a:r>
          </a:p>
          <a:p>
            <a:r>
              <a:rPr lang="ru-RU" dirty="0"/>
              <a:t>Инструменты сборки</a:t>
            </a:r>
          </a:p>
          <a:p>
            <a:r>
              <a:rPr lang="ru-RU" dirty="0"/>
              <a:t>Системы управления конфигурацией (СУК)</a:t>
            </a:r>
          </a:p>
          <a:p>
            <a:r>
              <a:rPr lang="ru-RU" dirty="0"/>
              <a:t>Непрерывная интеграция</a:t>
            </a:r>
          </a:p>
          <a:p>
            <a:r>
              <a:rPr lang="ru-RU" dirty="0"/>
              <a:t>Непрерывная доставка</a:t>
            </a:r>
          </a:p>
          <a:p>
            <a:r>
              <a:rPr lang="ru-RU" dirty="0"/>
              <a:t>Тестирование</a:t>
            </a:r>
          </a:p>
          <a:p>
            <a:r>
              <a:rPr lang="ru-RU" dirty="0"/>
              <a:t>Мониторинг</a:t>
            </a:r>
          </a:p>
          <a:p>
            <a:r>
              <a:rPr lang="ru-RU" dirty="0" err="1"/>
              <a:t>Оркестрация</a:t>
            </a:r>
            <a:endParaRPr lang="ru-RU" dirty="0"/>
          </a:p>
          <a:p>
            <a:r>
              <a:rPr lang="ru-RU" dirty="0"/>
              <a:t>Облака</a:t>
            </a:r>
          </a:p>
          <a:p>
            <a:r>
              <a:rPr lang="en" dirty="0"/>
              <a:t>IT-</a:t>
            </a:r>
            <a:r>
              <a:rPr lang="ru-RU" dirty="0"/>
              <a:t>инфраструктура</a:t>
            </a:r>
          </a:p>
        </p:txBody>
      </p:sp>
    </p:spTree>
    <p:extLst>
      <p:ext uri="{BB962C8B-B14F-4D97-AF65-F5344CB8AC3E}">
        <p14:creationId xmlns:p14="http://schemas.microsoft.com/office/powerpoint/2010/main" val="294333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182902-11AF-2C41-8C17-F92D53F9A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Основные процессы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BA6EF5D-8A7F-FF44-A21D-948E0DE8F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Поэтапное обновление</a:t>
            </a:r>
          </a:p>
          <a:p>
            <a:r>
              <a:rPr lang="ru-RU" dirty="0"/>
              <a:t>Выявление проблем</a:t>
            </a:r>
          </a:p>
          <a:p>
            <a:r>
              <a:rPr lang="ru-RU" dirty="0"/>
              <a:t>Безопасно откатывать</a:t>
            </a:r>
            <a:endParaRPr lang="en-US" dirty="0"/>
          </a:p>
          <a:p>
            <a:r>
              <a:rPr lang="ru-RU" dirty="0"/>
              <a:t>Резервирование</a:t>
            </a:r>
          </a:p>
          <a:p>
            <a:r>
              <a:rPr lang="ru-RU" dirty="0"/>
              <a:t>Масштабируемость</a:t>
            </a:r>
          </a:p>
          <a:p>
            <a:r>
              <a:rPr lang="en-US" dirty="0"/>
              <a:t>"</a:t>
            </a:r>
            <a:r>
              <a:rPr lang="en" dirty="0"/>
              <a:t>Graceful degradation”</a:t>
            </a:r>
          </a:p>
          <a:p>
            <a:r>
              <a:rPr lang="ru-RU" dirty="0"/>
              <a:t>Оценка </a:t>
            </a:r>
            <a:r>
              <a:rPr lang="en" dirty="0"/>
              <a:t>SLA, SLO, SLI</a:t>
            </a:r>
          </a:p>
          <a:p>
            <a:r>
              <a:rPr lang="ru-RU" dirty="0"/>
              <a:t>Бюджет ошибок</a:t>
            </a:r>
          </a:p>
          <a:p>
            <a:r>
              <a:rPr lang="ru-RU" dirty="0"/>
              <a:t>Мониторинг</a:t>
            </a:r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185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6A16F5-05CF-B742-A9F3-9A049992D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Зависимости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8BC4D5E-30D9-054C-8343-CC8387F90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03495" y="2204864"/>
            <a:ext cx="3781834" cy="344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18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72133A-9EA9-F24B-B858-72128A080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Архитектура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D9BCB1A-63F8-9D46-A908-F9F2305BC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2348880"/>
            <a:ext cx="10157354" cy="382332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TFTDS</a:t>
            </a:r>
            <a:r>
              <a:rPr lang="ru-RU" b="1" dirty="0"/>
              <a:t> - </a:t>
            </a:r>
            <a:r>
              <a:rPr lang="en" b="1" dirty="0"/>
              <a:t>Theory of Fault-Tolerant Distributed Systems</a:t>
            </a:r>
            <a:endParaRPr lang="en-US" b="1" dirty="0"/>
          </a:p>
          <a:p>
            <a:r>
              <a:rPr lang="ru-RU" dirty="0"/>
              <a:t>Горизонтальное масштабирование</a:t>
            </a:r>
            <a:endParaRPr lang="en-US" dirty="0"/>
          </a:p>
          <a:p>
            <a:r>
              <a:rPr lang="ru-RU" dirty="0"/>
              <a:t>Резервирование</a:t>
            </a:r>
          </a:p>
          <a:p>
            <a:r>
              <a:rPr lang="ru-RU" dirty="0"/>
              <a:t>Балансировка нагрузки</a:t>
            </a:r>
          </a:p>
        </p:txBody>
      </p:sp>
    </p:spTree>
    <p:extLst>
      <p:ext uri="{BB962C8B-B14F-4D97-AF65-F5344CB8AC3E}">
        <p14:creationId xmlns:p14="http://schemas.microsoft.com/office/powerpoint/2010/main" val="220914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02ECFC-5859-604C-B2FC-7E1D0928E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Инфраструктура как код (</a:t>
            </a:r>
            <a:r>
              <a:rPr lang="en-US" b="1" dirty="0" err="1"/>
              <a:t>IaC</a:t>
            </a:r>
            <a:r>
              <a:rPr lang="en-US" b="1" dirty="0"/>
              <a:t>)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7E77591-72A9-7F4F-A371-4750EE34E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Подход для управления и описания </a:t>
            </a:r>
            <a:r>
              <a:rPr lang="en" dirty="0"/>
              <a:t>IT-</a:t>
            </a:r>
            <a:r>
              <a:rPr lang="ru-RU" dirty="0"/>
              <a:t>инфраструктуры через конфигурационные файлы, а не через ручное редактирование конфигураций на серверах или интерактивное взаимодействие. Этот подход может включать в себя как декларативный способ описания инфраструктуры, так и императивный.</a:t>
            </a:r>
          </a:p>
          <a:p>
            <a:pPr marL="0" indent="0">
              <a:buNone/>
            </a:pPr>
            <a:r>
              <a:rPr lang="ru-RU" dirty="0"/>
              <a:t>Примеры: </a:t>
            </a:r>
            <a:r>
              <a:rPr lang="en-US" b="1" dirty="0"/>
              <a:t>Ansible</a:t>
            </a:r>
            <a:r>
              <a:rPr lang="en-US" dirty="0"/>
              <a:t>, Chef, </a:t>
            </a:r>
            <a:r>
              <a:rPr lang="en-US" dirty="0" err="1"/>
              <a:t>Saltstack</a:t>
            </a:r>
            <a:r>
              <a:rPr lang="en-US" dirty="0"/>
              <a:t>, Puppet, Terraform, …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4DE823-00D5-8C44-A7A4-ACADA5BE4E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4" t="2177" r="28490" b="79886"/>
          <a:stretch/>
        </p:blipFill>
        <p:spPr>
          <a:xfrm>
            <a:off x="2061964" y="4797152"/>
            <a:ext cx="2592288" cy="10917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97762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7E7A77-BA39-FA4B-AFE7-E50A41912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Где размещать проект?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8D19DE-AB23-C14F-B3C4-A572FF1E7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2492896"/>
            <a:ext cx="10157354" cy="3679304"/>
          </a:xfrm>
        </p:spPr>
        <p:txBody>
          <a:bodyPr/>
          <a:lstStyle/>
          <a:p>
            <a:r>
              <a:rPr lang="ru-RU" dirty="0"/>
              <a:t>На собственных серверах</a:t>
            </a:r>
          </a:p>
          <a:p>
            <a:r>
              <a:rPr lang="ru-RU" dirty="0"/>
              <a:t>На виртуальных машинах в облаке</a:t>
            </a:r>
          </a:p>
          <a:p>
            <a:r>
              <a:rPr lang="ru-RU" dirty="0"/>
              <a:t>В </a:t>
            </a:r>
            <a:r>
              <a:rPr lang="en" dirty="0"/>
              <a:t>PaaS / Serverless</a:t>
            </a:r>
          </a:p>
        </p:txBody>
      </p:sp>
    </p:spTree>
    <p:extLst>
      <p:ext uri="{BB962C8B-B14F-4D97-AF65-F5344CB8AC3E}">
        <p14:creationId xmlns:p14="http://schemas.microsoft.com/office/powerpoint/2010/main" val="105438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B7CDE41-122D-D34B-8E74-EE067A93D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484784"/>
            <a:ext cx="10157354" cy="4470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000" b="1" dirty="0"/>
              <a:t>Автоматизация разработки и эксплуатации программного обеспечения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1254E61-1FCD-FD4F-B4FC-B0DB26816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436" y="2275880"/>
            <a:ext cx="7075952" cy="3278524"/>
          </a:xfrm>
          <a:prstGeom prst="rect">
            <a:avLst/>
          </a:prstGeom>
        </p:spPr>
      </p:pic>
      <p:sp>
        <p:nvSpPr>
          <p:cNvPr id="8" name="Заголовок 12">
            <a:extLst>
              <a:ext uri="{FF2B5EF4-FFF2-40B4-BE49-F238E27FC236}">
                <a16:creationId xmlns:a16="http://schemas.microsoft.com/office/drawing/2014/main" id="{F7EA1DEE-1673-0345-8473-1B479A93BA16}"/>
              </a:ext>
            </a:extLst>
          </p:cNvPr>
          <p:cNvSpPr txBox="1">
            <a:spLocks/>
          </p:cNvSpPr>
          <p:nvPr/>
        </p:nvSpPr>
        <p:spPr>
          <a:xfrm>
            <a:off x="1117309" y="76200"/>
            <a:ext cx="10157354" cy="904528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85000"/>
              </a:lnSpc>
              <a:spcBef>
                <a:spcPct val="0"/>
              </a:spcBef>
              <a:buNone/>
              <a:tabLst/>
              <a:defRPr sz="44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/>
              <a:t>О чем курс?</a:t>
            </a:r>
          </a:p>
        </p:txBody>
      </p:sp>
    </p:spTree>
    <p:extLst>
      <p:ext uri="{BB962C8B-B14F-4D97-AF65-F5344CB8AC3E}">
        <p14:creationId xmlns:p14="http://schemas.microsoft.com/office/powerpoint/2010/main" val="272958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9A6750-7A13-0543-9906-8C08BB4A9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735" y="2028968"/>
            <a:ext cx="10157354" cy="1397000"/>
          </a:xfrm>
        </p:spPr>
        <p:txBody>
          <a:bodyPr/>
          <a:lstStyle/>
          <a:p>
            <a:r>
              <a:rPr lang="ru-RU" b="1" dirty="0"/>
              <a:t>Часть 2 – Виртуализация и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E7CBA02E-8DDB-7845-805D-444C0C68B535}"/>
              </a:ext>
            </a:extLst>
          </p:cNvPr>
          <p:cNvSpPr txBox="1">
            <a:spLocks/>
          </p:cNvSpPr>
          <p:nvPr/>
        </p:nvSpPr>
        <p:spPr>
          <a:xfrm>
            <a:off x="3790155" y="3424080"/>
            <a:ext cx="7382933" cy="1397000"/>
          </a:xfrm>
          <a:prstGeom prst="rect">
            <a:avLst/>
          </a:prstGeom>
        </p:spPr>
        <p:txBody>
          <a:bodyPr vert="horz" lIns="121899" tIns="60949" rIns="121899" bIns="60949" rtlCol="0" anchor="t">
            <a:normAutofit/>
          </a:bodyPr>
          <a:lstStyle>
            <a:lvl1pPr algn="l" defTabSz="1218987" rtl="0" eaLnBrk="1" latinLnBrk="0" hangingPunct="1">
              <a:lnSpc>
                <a:spcPct val="85000"/>
              </a:lnSpc>
              <a:spcBef>
                <a:spcPct val="0"/>
              </a:spcBef>
              <a:buNone/>
              <a:tabLst/>
              <a:defRPr sz="44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/>
              <a:t>облачные решения</a:t>
            </a:r>
          </a:p>
        </p:txBody>
      </p:sp>
    </p:spTree>
    <p:extLst>
      <p:ext uri="{BB962C8B-B14F-4D97-AF65-F5344CB8AC3E}">
        <p14:creationId xmlns:p14="http://schemas.microsoft.com/office/powerpoint/2010/main" val="3089390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CB4014-AC46-BA46-9657-2D228A749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Ретроспектива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D9D07B-5E15-1546-8882-E647BBD8E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Сервер с одним сервисом</a:t>
            </a:r>
          </a:p>
          <a:p>
            <a:r>
              <a:rPr lang="ru-RU" dirty="0"/>
              <a:t>Сервер с набором сервисов</a:t>
            </a:r>
          </a:p>
          <a:p>
            <a:r>
              <a:rPr lang="ru-RU" dirty="0"/>
              <a:t>Сервер с набором виртуальных машин</a:t>
            </a:r>
          </a:p>
          <a:p>
            <a:r>
              <a:rPr lang="ru-RU" dirty="0"/>
              <a:t>Виртуальные машины в облаке</a:t>
            </a:r>
          </a:p>
          <a:p>
            <a:r>
              <a:rPr lang="ru-RU" dirty="0"/>
              <a:t>Контейнерная виртуализация</a:t>
            </a:r>
          </a:p>
          <a:p>
            <a:r>
              <a:rPr lang="ru-RU" dirty="0" err="1"/>
              <a:t>Оркестрация</a:t>
            </a:r>
            <a:endParaRPr lang="ru-RU" dirty="0"/>
          </a:p>
          <a:p>
            <a:r>
              <a:rPr lang="en" dirty="0"/>
              <a:t>PaaS / Serverless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823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C73BE6-96BA-8447-B7A8-C7207CB3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Виртуализация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FAF7D8-CB5E-E446-BD9A-1CC2D2A00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/>
              <a:t>Виртуализация</a:t>
            </a:r>
            <a:r>
              <a:rPr lang="ru-RU" dirty="0"/>
              <a:t> — предоставление набора вычислительных ресурсов или их логического объединения, абстрагированное от аппаратной реализации, и обеспечивающее при этом логическую изоляцию друг от друга вычислительных процессов, выполняемых на одном физическом ресурсе.</a:t>
            </a:r>
          </a:p>
          <a:p>
            <a:pPr marL="0" indent="0">
              <a:buNone/>
            </a:pPr>
            <a:r>
              <a:rPr lang="ru-RU" b="1" dirty="0"/>
              <a:t>Гипервизор</a:t>
            </a:r>
            <a:r>
              <a:rPr lang="ru-RU" dirty="0"/>
              <a:t> - программа или аппаратная схема, обеспечивающая или позволяющая одновременное, параллельное выполнение нескольких операционных систем на одном и том же хост-компьютере.</a:t>
            </a:r>
          </a:p>
        </p:txBody>
      </p:sp>
    </p:spTree>
    <p:extLst>
      <p:ext uri="{BB962C8B-B14F-4D97-AF65-F5344CB8AC3E}">
        <p14:creationId xmlns:p14="http://schemas.microsoft.com/office/powerpoint/2010/main" val="280086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05A465-1809-304C-9A97-9DDD707F2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Классификация виртуализации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591A12-7377-7446-A295-AC7852BAD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Эмуляция</a:t>
            </a:r>
          </a:p>
          <a:p>
            <a:r>
              <a:rPr lang="ru-RU" dirty="0"/>
              <a:t>Программная виртуализация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dirty="0"/>
              <a:t>Трансляция команд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dirty="0" err="1"/>
              <a:t>Паравиртуализация</a:t>
            </a:r>
            <a:endParaRPr lang="ru-RU" dirty="0"/>
          </a:p>
          <a:p>
            <a:r>
              <a:rPr lang="ru-RU" b="1" dirty="0"/>
              <a:t>Аппаратная виртуализация</a:t>
            </a:r>
          </a:p>
          <a:p>
            <a:r>
              <a:rPr lang="ru-RU" b="1" dirty="0"/>
              <a:t>Контейнеризация</a:t>
            </a:r>
          </a:p>
        </p:txBody>
      </p:sp>
    </p:spTree>
    <p:extLst>
      <p:ext uri="{BB962C8B-B14F-4D97-AF65-F5344CB8AC3E}">
        <p14:creationId xmlns:p14="http://schemas.microsoft.com/office/powerpoint/2010/main" val="303925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322EB-5E42-D642-865D-02A1BDDD3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Гипервизоры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D1E9E1-9F68-FE46-9E56-B9BA59BC3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000" dirty="0"/>
              <a:t>Задачи гипервизора:</a:t>
            </a:r>
            <a:br>
              <a:rPr lang="ru-RU" sz="2000" dirty="0"/>
            </a:br>
            <a:r>
              <a:rPr lang="ru-RU" sz="2000" dirty="0"/>
              <a:t>- эмуляция виртуальных аппаратных ресурсов</a:t>
            </a:r>
            <a:br>
              <a:rPr lang="ru-RU" sz="2000" dirty="0"/>
            </a:br>
            <a:r>
              <a:rPr lang="ru-RU" sz="2000" dirty="0"/>
              <a:t>- полная изоляция среды</a:t>
            </a:r>
            <a:br>
              <a:rPr lang="ru-RU" sz="2000" dirty="0"/>
            </a:br>
            <a:r>
              <a:rPr lang="ru-RU" sz="2000" dirty="0"/>
              <a:t>- распределение физических аппаратных ресурсов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A4B0536-BA11-2540-89EC-B35E3B0CF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044" y="3212976"/>
            <a:ext cx="5544616" cy="23819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2203CF-6667-A54B-B599-C084D44A861E}"/>
              </a:ext>
            </a:extLst>
          </p:cNvPr>
          <p:cNvSpPr txBox="1"/>
          <p:nvPr/>
        </p:nvSpPr>
        <p:spPr>
          <a:xfrm>
            <a:off x="5806380" y="5652711"/>
            <a:ext cx="3028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Гипервизор </a:t>
            </a:r>
            <a:r>
              <a:rPr lang="en-US" dirty="0"/>
              <a:t>1 </a:t>
            </a:r>
            <a:r>
              <a:rPr lang="ru-RU" dirty="0"/>
              <a:t>типа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C62884-4CEE-F140-B4D7-E9B5C5DC06BE}"/>
              </a:ext>
            </a:extLst>
          </p:cNvPr>
          <p:cNvSpPr txBox="1"/>
          <p:nvPr/>
        </p:nvSpPr>
        <p:spPr>
          <a:xfrm>
            <a:off x="2243930" y="5652710"/>
            <a:ext cx="3028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Гипервизор 2</a:t>
            </a:r>
            <a:r>
              <a:rPr lang="en-US" dirty="0"/>
              <a:t> </a:t>
            </a:r>
            <a:r>
              <a:rPr lang="ru-RU" dirty="0"/>
              <a:t>типа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FAF76D-CBA5-FD45-ADB7-D881D3ED3254}"/>
              </a:ext>
            </a:extLst>
          </p:cNvPr>
          <p:cNvSpPr txBox="1"/>
          <p:nvPr/>
        </p:nvSpPr>
        <p:spPr>
          <a:xfrm>
            <a:off x="5539351" y="6062246"/>
            <a:ext cx="35624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1600" dirty="0"/>
              <a:t>VMware </a:t>
            </a:r>
            <a:r>
              <a:rPr lang="en" sz="1600" dirty="0" err="1"/>
              <a:t>ESXi</a:t>
            </a:r>
            <a:r>
              <a:rPr lang="en" sz="1600" dirty="0"/>
              <a:t>, Citrix </a:t>
            </a:r>
            <a:r>
              <a:rPr lang="en" sz="1600" dirty="0" err="1"/>
              <a:t>XenServer</a:t>
            </a:r>
            <a:endParaRPr lang="ru-RU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EB1F5B-E2C5-5C48-BF74-516B98F88EE9}"/>
              </a:ext>
            </a:extLst>
          </p:cNvPr>
          <p:cNvSpPr txBox="1"/>
          <p:nvPr/>
        </p:nvSpPr>
        <p:spPr>
          <a:xfrm>
            <a:off x="1952819" y="6022464"/>
            <a:ext cx="3562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1600" dirty="0"/>
              <a:t>VirtualBox, VMware Workstation, QEMU, Parallels,</a:t>
            </a:r>
            <a:r>
              <a:rPr lang="ru-RU" sz="1600" dirty="0"/>
              <a:t> </a:t>
            </a:r>
            <a:r>
              <a:rPr lang="en-US" sz="1600" dirty="0"/>
              <a:t>…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16262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322EB-5E42-D642-865D-02A1BDDD3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Облачные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D1E9E1-9F68-FE46-9E56-B9BA59BC3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Amazon Web Services</a:t>
            </a:r>
          </a:p>
          <a:p>
            <a:r>
              <a:rPr lang="en-US" dirty="0"/>
              <a:t>Google Cloud Platform</a:t>
            </a:r>
          </a:p>
          <a:p>
            <a:r>
              <a:rPr lang="en-US" dirty="0"/>
              <a:t>Microsoft Azure</a:t>
            </a:r>
          </a:p>
          <a:p>
            <a:r>
              <a:rPr lang="en-US" dirty="0"/>
              <a:t>IBM cloud computing</a:t>
            </a:r>
          </a:p>
          <a:p>
            <a:r>
              <a:rPr lang="en-US" dirty="0"/>
              <a:t>VK CS (MCS)</a:t>
            </a:r>
          </a:p>
          <a:p>
            <a:r>
              <a:rPr lang="en-US" dirty="0" err="1"/>
              <a:t>Yandex.cloud</a:t>
            </a:r>
            <a:endParaRPr lang="en-US" dirty="0"/>
          </a:p>
          <a:p>
            <a:r>
              <a:rPr lang="en-US" dirty="0"/>
              <a:t>BASIS</a:t>
            </a:r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265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3A3513AC-BFAE-1143-8B02-18CF5507E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28" y="611799"/>
            <a:ext cx="10513168" cy="5634401"/>
          </a:xfrm>
        </p:spPr>
      </p:pic>
    </p:spTree>
    <p:extLst>
      <p:ext uri="{BB962C8B-B14F-4D97-AF65-F5344CB8AC3E}">
        <p14:creationId xmlns:p14="http://schemas.microsoft.com/office/powerpoint/2010/main" val="271740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7FF45C6F-BC53-0147-8145-27A46F6A4A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858" y="584684"/>
            <a:ext cx="10085108" cy="5688632"/>
          </a:xfrm>
        </p:spPr>
      </p:pic>
    </p:spTree>
    <p:extLst>
      <p:ext uri="{BB962C8B-B14F-4D97-AF65-F5344CB8AC3E}">
        <p14:creationId xmlns:p14="http://schemas.microsoft.com/office/powerpoint/2010/main" val="235493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B7494-A152-2944-B3E0-F3A6CB47A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Open source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749CA8-0ACA-B54D-BA23-1A33A9452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2420888"/>
            <a:ext cx="10157354" cy="3751312"/>
          </a:xfrm>
        </p:spPr>
        <p:txBody>
          <a:bodyPr/>
          <a:lstStyle/>
          <a:p>
            <a:r>
              <a:rPr lang="en-US" dirty="0"/>
              <a:t>OpenStack</a:t>
            </a:r>
          </a:p>
          <a:p>
            <a:r>
              <a:rPr lang="en-US" dirty="0" err="1"/>
              <a:t>OpenNebula</a:t>
            </a:r>
            <a:endParaRPr lang="en-US" dirty="0"/>
          </a:p>
          <a:p>
            <a:r>
              <a:rPr lang="en-US" dirty="0" err="1"/>
              <a:t>CloudStack</a:t>
            </a:r>
            <a:endParaRPr lang="en-US" dirty="0"/>
          </a:p>
          <a:p>
            <a:r>
              <a:rPr lang="en" dirty="0"/>
              <a:t>Eucalyptus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41E9D8-AAE2-9E49-9B9C-CBE32D928244}"/>
              </a:ext>
            </a:extLst>
          </p:cNvPr>
          <p:cNvSpPr txBox="1"/>
          <p:nvPr/>
        </p:nvSpPr>
        <p:spPr>
          <a:xfrm>
            <a:off x="4078188" y="3013501"/>
            <a:ext cx="14702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IaaS</a:t>
            </a:r>
            <a:endParaRPr lang="ru-RU" dirty="0"/>
          </a:p>
        </p:txBody>
      </p:sp>
      <p:sp>
        <p:nvSpPr>
          <p:cNvPr id="6" name="Закрывающая фигурная скобка 5">
            <a:extLst>
              <a:ext uri="{FF2B5EF4-FFF2-40B4-BE49-F238E27FC236}">
                <a16:creationId xmlns:a16="http://schemas.microsoft.com/office/drawing/2014/main" id="{34EB4A22-F0E3-644C-A954-8ED8F10FFA33}"/>
              </a:ext>
            </a:extLst>
          </p:cNvPr>
          <p:cNvSpPr/>
          <p:nvPr/>
        </p:nvSpPr>
        <p:spPr>
          <a:xfrm>
            <a:off x="3502124" y="2420888"/>
            <a:ext cx="360040" cy="2232248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2B208F9-7063-A84A-B7AA-FFF45BBD5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242" y="1949512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4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EB0EB1A-5EBB-2F42-8972-29027DBE3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45" y="617240"/>
            <a:ext cx="9942134" cy="5623520"/>
          </a:xfrm>
        </p:spPr>
      </p:pic>
    </p:spTree>
    <p:extLst>
      <p:ext uri="{BB962C8B-B14F-4D97-AF65-F5344CB8AC3E}">
        <p14:creationId xmlns:p14="http://schemas.microsoft.com/office/powerpoint/2010/main" val="3338096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Объект 8">
            <a:extLst>
              <a:ext uri="{FF2B5EF4-FFF2-40B4-BE49-F238E27FC236}">
                <a16:creationId xmlns:a16="http://schemas.microsoft.com/office/drawing/2014/main" id="{67447D0C-1D93-D543-B919-69435A7FB4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272" y="1008552"/>
            <a:ext cx="9620279" cy="5610098"/>
          </a:xfrm>
        </p:spPr>
      </p:pic>
      <p:sp>
        <p:nvSpPr>
          <p:cNvPr id="13" name="Заголовок 12">
            <a:extLst>
              <a:ext uri="{FF2B5EF4-FFF2-40B4-BE49-F238E27FC236}">
                <a16:creationId xmlns:a16="http://schemas.microsoft.com/office/drawing/2014/main" id="{B4459DA3-3C67-9B40-93B5-F0D1CEC21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904528"/>
          </a:xfrm>
        </p:spPr>
        <p:txBody>
          <a:bodyPr rtlCol="0"/>
          <a:lstStyle/>
          <a:p>
            <a:pPr rtl="0"/>
            <a:r>
              <a:rPr lang="ru-RU" b="1" dirty="0"/>
              <a:t>Зачем этот курс?</a:t>
            </a:r>
          </a:p>
        </p:txBody>
      </p:sp>
    </p:spTree>
    <p:extLst>
      <p:ext uri="{BB962C8B-B14F-4D97-AF65-F5344CB8AC3E}">
        <p14:creationId xmlns:p14="http://schemas.microsoft.com/office/powerpoint/2010/main" val="2800507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9A6750-7A13-0543-9906-8C08BB4A9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735" y="2028968"/>
            <a:ext cx="10157354" cy="1397000"/>
          </a:xfrm>
        </p:spPr>
        <p:txBody>
          <a:bodyPr/>
          <a:lstStyle/>
          <a:p>
            <a:r>
              <a:rPr lang="ru-RU" b="1" dirty="0"/>
              <a:t>Часть </a:t>
            </a:r>
            <a:r>
              <a:rPr lang="en-US" b="1" dirty="0"/>
              <a:t>3</a:t>
            </a:r>
            <a:r>
              <a:rPr lang="ru-RU" b="1" dirty="0"/>
              <a:t> – </a:t>
            </a:r>
            <a:r>
              <a:rPr lang="en-US" b="1" dirty="0"/>
              <a:t>GNU/Linux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23174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74D559-5AD0-6345-868E-26E4424F7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GNU/Linux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958206-841E-DB4A-B7F5-5482C277B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b="1" dirty="0"/>
              <a:t>GNU/Linux </a:t>
            </a:r>
            <a:r>
              <a:rPr lang="en" dirty="0"/>
              <a:t>- </a:t>
            </a:r>
            <a:r>
              <a:rPr lang="ru-RU" dirty="0"/>
              <a:t>семейство операционных систем на основе ядра </a:t>
            </a:r>
            <a:r>
              <a:rPr lang="en" dirty="0"/>
              <a:t>Linux </a:t>
            </a:r>
            <a:r>
              <a:rPr lang="ru-RU" dirty="0"/>
              <a:t>и программ проекта </a:t>
            </a:r>
            <a:r>
              <a:rPr lang="en" dirty="0"/>
              <a:t>GNU. </a:t>
            </a:r>
            <a:r>
              <a:rPr lang="ru-RU" dirty="0"/>
              <a:t>Не являются системами семейства </a:t>
            </a:r>
            <a:r>
              <a:rPr lang="en" dirty="0"/>
              <a:t>Unix, </a:t>
            </a:r>
            <a:r>
              <a:rPr lang="ru-RU" dirty="0"/>
              <a:t>однако работают по схожим принципам, частично соответствуют стандартам </a:t>
            </a:r>
            <a:r>
              <a:rPr lang="en" dirty="0"/>
              <a:t>POSIX </a:t>
            </a:r>
            <a:r>
              <a:rPr lang="ru-RU" dirty="0"/>
              <a:t>и признаются </a:t>
            </a:r>
            <a:r>
              <a:rPr lang="en" dirty="0"/>
              <a:t>Unix-</a:t>
            </a:r>
            <a:r>
              <a:rPr lang="ru-RU" dirty="0"/>
              <a:t>подобными.</a:t>
            </a:r>
            <a:endParaRPr lang="en-US" dirty="0"/>
          </a:p>
          <a:p>
            <a:pPr marL="0" indent="0">
              <a:buNone/>
            </a:pPr>
            <a:r>
              <a:rPr lang="ru-RU" b="1" dirty="0"/>
              <a:t>Рекомендуем повторить:</a:t>
            </a:r>
            <a:br>
              <a:rPr lang="en-US" dirty="0"/>
            </a:br>
            <a:r>
              <a:rPr lang="en-US" dirty="0" err="1"/>
              <a:t>syscall</a:t>
            </a:r>
            <a:r>
              <a:rPr lang="en-US" dirty="0"/>
              <a:t>, </a:t>
            </a:r>
            <a:r>
              <a:rPr lang="ru-RU" dirty="0"/>
              <a:t>процесс, поток, файловая система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427BB6-1DDC-DA4E-A5D5-E6635481F8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0716" y="3669376"/>
            <a:ext cx="2077413" cy="249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8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4FC8AA-9FB4-FD4B-BC7C-D6947EEF1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Командная оболочка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9B16D2-86AA-3A4B-A86F-B5927AF50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701800"/>
            <a:ext cx="9729631" cy="4470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/>
              <a:t>Bash (</a:t>
            </a:r>
            <a:r>
              <a:rPr lang="ru-RU" sz="1600" dirty="0"/>
              <a:t>от англ. </a:t>
            </a:r>
            <a:r>
              <a:rPr lang="en-US" sz="1600" dirty="0" err="1"/>
              <a:t>Bourne</a:t>
            </a:r>
            <a:r>
              <a:rPr lang="en-US" sz="1600" dirty="0"/>
              <a:t> again shell, </a:t>
            </a:r>
            <a:r>
              <a:rPr lang="ru-RU" sz="1600" dirty="0"/>
              <a:t>каламбур «</a:t>
            </a:r>
            <a:r>
              <a:rPr lang="en-US" sz="1600" dirty="0"/>
              <a:t>Born again» shell — «</a:t>
            </a:r>
            <a:r>
              <a:rPr lang="ru-RU" sz="1600" dirty="0"/>
              <a:t>возрождённый» </a:t>
            </a:r>
            <a:r>
              <a:rPr lang="en-US" sz="1600" dirty="0"/>
              <a:t>shell) — </a:t>
            </a:r>
            <a:r>
              <a:rPr lang="ru-RU" sz="1600" dirty="0"/>
              <a:t>усовершенствованная и модернизированная вариация командной оболочки </a:t>
            </a:r>
            <a:r>
              <a:rPr lang="en-US" sz="1600" dirty="0" err="1"/>
              <a:t>Bourne</a:t>
            </a:r>
            <a:r>
              <a:rPr lang="en-US" sz="1600" dirty="0"/>
              <a:t> shell. </a:t>
            </a:r>
            <a:r>
              <a:rPr lang="ru-RU" sz="1600" dirty="0"/>
              <a:t>Одна из наиболее популярных современных разновидностей командной оболочки </a:t>
            </a:r>
            <a:r>
              <a:rPr lang="en-US" sz="1600" dirty="0"/>
              <a:t>UNIX.</a:t>
            </a:r>
          </a:p>
          <a:p>
            <a:pPr marL="0" indent="0">
              <a:buNone/>
            </a:pPr>
            <a:r>
              <a:rPr lang="ru-RU" sz="1600" dirty="0"/>
              <a:t>$# - общее количество параметров переданных скрипту</a:t>
            </a:r>
            <a:br>
              <a:rPr lang="ru-RU" sz="1600" dirty="0"/>
            </a:br>
            <a:r>
              <a:rPr lang="ru-RU" sz="1600" dirty="0"/>
              <a:t>$* - все аргументы </a:t>
            </a:r>
            <a:r>
              <a:rPr lang="ru-RU" sz="1600" dirty="0" err="1"/>
              <a:t>переданыне</a:t>
            </a:r>
            <a:r>
              <a:rPr lang="ru-RU" sz="1600" dirty="0"/>
              <a:t> скрипту(выводятся в строку)</a:t>
            </a:r>
            <a:br>
              <a:rPr lang="ru-RU" sz="1600" dirty="0"/>
            </a:br>
            <a:r>
              <a:rPr lang="ru-RU" sz="1600" dirty="0"/>
              <a:t>$@ - аргументы выводятся в столбик</a:t>
            </a:r>
            <a:br>
              <a:rPr lang="ru-RU" sz="1600" dirty="0"/>
            </a:br>
            <a:r>
              <a:rPr lang="ru-RU" sz="1600" dirty="0"/>
              <a:t>$! - </a:t>
            </a:r>
            <a:r>
              <a:rPr lang="en" sz="1600" dirty="0"/>
              <a:t>PID </a:t>
            </a:r>
            <a:r>
              <a:rPr lang="ru-RU" sz="1600" dirty="0"/>
              <a:t>последнего запущенного в фоне процесса</a:t>
            </a:r>
            <a:br>
              <a:rPr lang="ru-RU" sz="1600" dirty="0"/>
            </a:br>
            <a:r>
              <a:rPr lang="ru-RU" sz="1600" dirty="0"/>
              <a:t>$$ - </a:t>
            </a:r>
            <a:r>
              <a:rPr lang="en" sz="1600" dirty="0"/>
              <a:t>PID </a:t>
            </a:r>
            <a:r>
              <a:rPr lang="ru-RU" sz="1600" dirty="0"/>
              <a:t>самого скрипта</a:t>
            </a:r>
          </a:p>
          <a:p>
            <a:pPr marL="0" indent="0">
              <a:buNone/>
            </a:pPr>
            <a:endParaRPr 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1600" b="1" dirty="0">
                <a:cs typeface="Courier New" panose="02070309020205020404" pitchFamily="49" charset="0"/>
              </a:rPr>
              <a:t>Советуем повторить:</a:t>
            </a:r>
            <a:endParaRPr lang="en-US" sz="16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1600" b="1" dirty="0">
                <a:cs typeface="Courier New" panose="02070309020205020404" pitchFamily="49" charset="0"/>
              </a:rPr>
              <a:t>- </a:t>
            </a:r>
            <a:r>
              <a:rPr lang="en-US" sz="1600" b="1" dirty="0">
                <a:cs typeface="Courier New" panose="02070309020205020404" pitchFamily="49" charset="0"/>
              </a:rPr>
              <a:t>top, atop, </a:t>
            </a:r>
            <a:r>
              <a:rPr lang="en-US" sz="1600" b="1" dirty="0" err="1">
                <a:cs typeface="Courier New" panose="02070309020205020404" pitchFamily="49" charset="0"/>
              </a:rPr>
              <a:t>htop</a:t>
            </a:r>
            <a:br>
              <a:rPr lang="en-US" sz="1600" b="1" dirty="0">
                <a:cs typeface="Courier New" panose="02070309020205020404" pitchFamily="49" charset="0"/>
              </a:rPr>
            </a:br>
            <a:r>
              <a:rPr lang="en-US" sz="1600" b="1" dirty="0">
                <a:cs typeface="Courier New" panose="02070309020205020404" pitchFamily="49" charset="0"/>
              </a:rPr>
              <a:t>- </a:t>
            </a:r>
            <a:r>
              <a:rPr lang="en-US" sz="1600" b="1" dirty="0" err="1">
                <a:cs typeface="Courier New" panose="02070309020205020404" pitchFamily="49" charset="0"/>
              </a:rPr>
              <a:t>ps</a:t>
            </a:r>
            <a:r>
              <a:rPr lang="en-US" sz="1600" b="1" dirty="0">
                <a:cs typeface="Courier New" panose="02070309020205020404" pitchFamily="49" charset="0"/>
              </a:rPr>
              <a:t>, kill</a:t>
            </a:r>
            <a:br>
              <a:rPr lang="ru-RU" sz="1600" b="1" dirty="0">
                <a:cs typeface="Courier New" panose="02070309020205020404" pitchFamily="49" charset="0"/>
              </a:rPr>
            </a:br>
            <a:r>
              <a:rPr lang="ru-RU" sz="1600" b="1" dirty="0">
                <a:cs typeface="Courier New" panose="02070309020205020404" pitchFamily="49" charset="0"/>
              </a:rPr>
              <a:t>- </a:t>
            </a:r>
            <a:r>
              <a:rPr lang="en-US" sz="1600" b="1" dirty="0" err="1">
                <a:cs typeface="Courier New" panose="02070309020205020404" pitchFamily="49" charset="0"/>
              </a:rPr>
              <a:t>lsof</a:t>
            </a:r>
            <a:r>
              <a:rPr lang="en-US" sz="1600" b="1" dirty="0">
                <a:cs typeface="Courier New" panose="02070309020205020404" pitchFamily="49" charset="0"/>
              </a:rPr>
              <a:t>, df, du, </a:t>
            </a:r>
            <a:r>
              <a:rPr lang="en-US" sz="1600" b="1" dirty="0" err="1">
                <a:cs typeface="Courier New" panose="02070309020205020404" pitchFamily="49" charset="0"/>
              </a:rPr>
              <a:t>iostat</a:t>
            </a:r>
            <a:br>
              <a:rPr lang="ru-RU" sz="1600" b="1" dirty="0">
                <a:cs typeface="Courier New" panose="02070309020205020404" pitchFamily="49" charset="0"/>
              </a:rPr>
            </a:br>
            <a:r>
              <a:rPr lang="ru-RU" sz="1600" b="1" dirty="0">
                <a:cs typeface="Courier New" panose="02070309020205020404" pitchFamily="49" charset="0"/>
              </a:rPr>
              <a:t>- </a:t>
            </a:r>
            <a:r>
              <a:rPr lang="en-US" sz="1600" b="1" dirty="0" err="1">
                <a:cs typeface="Courier New" panose="02070309020205020404" pitchFamily="49" charset="0"/>
              </a:rPr>
              <a:t>tcpdump</a:t>
            </a:r>
            <a:r>
              <a:rPr lang="en-US" sz="1600" b="1" dirty="0">
                <a:cs typeface="Courier New" panose="02070309020205020404" pitchFamily="49" charset="0"/>
              </a:rPr>
              <a:t>, netstat</a:t>
            </a:r>
            <a:br>
              <a:rPr lang="en-US" sz="1600" b="1" dirty="0">
                <a:cs typeface="Courier New" panose="02070309020205020404" pitchFamily="49" charset="0"/>
              </a:rPr>
            </a:br>
            <a:r>
              <a:rPr lang="en-US" sz="1600" b="1" dirty="0">
                <a:cs typeface="Courier New" panose="02070309020205020404" pitchFamily="49" charset="0"/>
              </a:rPr>
              <a:t>- </a:t>
            </a:r>
            <a:r>
              <a:rPr lang="en-US" sz="1600" b="1" dirty="0" err="1">
                <a:cs typeface="Courier New" panose="02070309020205020404" pitchFamily="49" charset="0"/>
              </a:rPr>
              <a:t>fg</a:t>
            </a:r>
            <a:r>
              <a:rPr lang="en-US" sz="1600" b="1" dirty="0">
                <a:cs typeface="Courier New" panose="02070309020205020404" pitchFamily="49" charset="0"/>
              </a:rPr>
              <a:t>, </a:t>
            </a:r>
            <a:r>
              <a:rPr lang="en-US" sz="1600" b="1" dirty="0" err="1">
                <a:cs typeface="Courier New" panose="02070309020205020404" pitchFamily="49" charset="0"/>
              </a:rPr>
              <a:t>bg</a:t>
            </a:r>
            <a:r>
              <a:rPr lang="en-US" sz="1600" b="1" dirty="0">
                <a:cs typeface="Courier New" panose="02070309020205020404" pitchFamily="49" charset="0"/>
              </a:rPr>
              <a:t>, jobs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67FE1CC-D16E-7047-A5A6-F77B5A957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9389" y="3310006"/>
            <a:ext cx="3805274" cy="307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53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E4D38-9C68-264E-B92C-F5B67BDCA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chroot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8424D5-A161-A340-97CF-DEF4D0E89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2420888"/>
            <a:ext cx="10157354" cy="3751312"/>
          </a:xfrm>
        </p:spPr>
        <p:txBody>
          <a:bodyPr/>
          <a:lstStyle/>
          <a:p>
            <a:r>
              <a:rPr lang="ru-RU" dirty="0"/>
              <a:t>Операция</a:t>
            </a:r>
            <a:r>
              <a:rPr lang="en-US" dirty="0"/>
              <a:t> (</a:t>
            </a:r>
            <a:r>
              <a:rPr lang="ru-RU" dirty="0"/>
              <a:t>системный вызов и утилита) изменения корневого каталога в </a:t>
            </a:r>
            <a:r>
              <a:rPr lang="en" dirty="0"/>
              <a:t>Unix-</a:t>
            </a:r>
            <a:r>
              <a:rPr lang="ru-RU" dirty="0"/>
              <a:t>подобных операционных системах. </a:t>
            </a:r>
          </a:p>
          <a:p>
            <a:r>
              <a:rPr lang="ru-RU" dirty="0"/>
              <a:t>Простейший способ изоляции на уровне ФС</a:t>
            </a:r>
          </a:p>
        </p:txBody>
      </p:sp>
    </p:spTree>
    <p:extLst>
      <p:ext uri="{BB962C8B-B14F-4D97-AF65-F5344CB8AC3E}">
        <p14:creationId xmlns:p14="http://schemas.microsoft.com/office/powerpoint/2010/main" val="135001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72CBF3-4789-DA4F-9A46-B83D1C51C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/>
              <a:t>Namespaces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594BA9-8D21-7E48-8A56-67D6F8C5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" b="1" dirty="0"/>
              <a:t>Namespace</a:t>
            </a:r>
            <a:r>
              <a:rPr lang="en" dirty="0"/>
              <a:t> - </a:t>
            </a:r>
            <a:r>
              <a:rPr lang="ru-RU" dirty="0"/>
              <a:t>механизм изоляции и группировки структур данных ядра.</a:t>
            </a:r>
          </a:p>
          <a:p>
            <a:pPr marL="0" indent="0">
              <a:buNone/>
            </a:pPr>
            <a:r>
              <a:rPr lang="ru-RU" dirty="0"/>
              <a:t>Внутри </a:t>
            </a:r>
            <a:r>
              <a:rPr lang="en-US" b="1" dirty="0" err="1"/>
              <a:t>pid</a:t>
            </a:r>
            <a:r>
              <a:rPr lang="en-US" b="1" dirty="0"/>
              <a:t>-ns</a:t>
            </a:r>
            <a:r>
              <a:rPr lang="en-US" dirty="0"/>
              <a:t> </a:t>
            </a:r>
            <a:r>
              <a:rPr lang="ru-RU" dirty="0"/>
              <a:t>процессы нумеруются с 1, как на пустом сервере. Другие процессы вне пространства имен обнаружить нельзя.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 Посмотреть можно в </a:t>
            </a:r>
            <a:r>
              <a:rPr lang="ru-RU" b="1" dirty="0"/>
              <a:t>/</a:t>
            </a:r>
            <a:r>
              <a:rPr lang="en" b="1" dirty="0"/>
              <a:t>proc/$PID/ns</a:t>
            </a:r>
            <a:r>
              <a:rPr lang="en" dirty="0"/>
              <a:t>.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73CAE86-361E-264A-85B2-1D804DAFD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284" y="3444240"/>
            <a:ext cx="4000258" cy="158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3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D6F351-2D5C-5C40-891C-5A6780693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Namespaces - </a:t>
            </a:r>
            <a:r>
              <a:rPr lang="ru-RU" b="1" dirty="0"/>
              <a:t>список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2B3ABE-F550-8446-B3AB-A67CDD1CD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" dirty="0"/>
              <a:t>mount - </a:t>
            </a:r>
            <a:r>
              <a:rPr lang="ru-RU" dirty="0"/>
              <a:t>пространство ФС - копия дерева файловой системы, ассоциированная с процессом</a:t>
            </a:r>
          </a:p>
          <a:p>
            <a:r>
              <a:rPr lang="en" dirty="0" err="1"/>
              <a:t>uts</a:t>
            </a:r>
            <a:r>
              <a:rPr lang="en" dirty="0"/>
              <a:t> - </a:t>
            </a:r>
            <a:r>
              <a:rPr lang="ru-RU" dirty="0"/>
              <a:t>пространство имени хоста и доменного имени</a:t>
            </a:r>
          </a:p>
          <a:p>
            <a:r>
              <a:rPr lang="en" dirty="0" err="1"/>
              <a:t>ipc</a:t>
            </a:r>
            <a:r>
              <a:rPr lang="en" dirty="0"/>
              <a:t> - </a:t>
            </a:r>
            <a:r>
              <a:rPr lang="ru-RU" dirty="0"/>
              <a:t>пространство ресурсов </a:t>
            </a:r>
            <a:r>
              <a:rPr lang="ru-RU" dirty="0" err="1"/>
              <a:t>межпроцессного</a:t>
            </a:r>
            <a:r>
              <a:rPr lang="ru-RU" dirty="0"/>
              <a:t> взаимодействия</a:t>
            </a:r>
          </a:p>
          <a:p>
            <a:r>
              <a:rPr lang="en" dirty="0" err="1"/>
              <a:t>pid</a:t>
            </a:r>
            <a:r>
              <a:rPr lang="en" dirty="0"/>
              <a:t> - </a:t>
            </a:r>
            <a:r>
              <a:rPr lang="ru-RU" dirty="0"/>
              <a:t>пространство номеров процессов, потомок внутри с </a:t>
            </a:r>
            <a:r>
              <a:rPr lang="en" dirty="0"/>
              <a:t>PID 1 </a:t>
            </a:r>
            <a:r>
              <a:rPr lang="ru-RU" dirty="0"/>
              <a:t>имеет родителя 0, т.е. невозможно понять иерархию снизу вверх, но можно сверху вниз.</a:t>
            </a:r>
          </a:p>
          <a:p>
            <a:r>
              <a:rPr lang="en" dirty="0"/>
              <a:t>network - </a:t>
            </a:r>
            <a:r>
              <a:rPr lang="ru-RU" dirty="0"/>
              <a:t>пространство имен сетевых настроек (интерфейсов, маршрутизации) - управляется через 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ip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netns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 ...</a:t>
            </a:r>
          </a:p>
          <a:p>
            <a:r>
              <a:rPr lang="en" dirty="0"/>
              <a:t>user - </a:t>
            </a:r>
            <a:r>
              <a:rPr lang="ru-RU" dirty="0"/>
              <a:t>пространство номеров пользователей - можно заставить думать процесс, что он запущен от </a:t>
            </a:r>
            <a:r>
              <a:rPr lang="en" dirty="0"/>
              <a:t>root.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2183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AD7F2-CEF3-7148-BC16-D9D7B18E7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 err="1"/>
              <a:t>CGroups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303D73-3715-7243-A8C8-55232038B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" b="1" dirty="0"/>
              <a:t>Control groups </a:t>
            </a:r>
            <a:r>
              <a:rPr lang="en" dirty="0"/>
              <a:t>- </a:t>
            </a:r>
            <a:r>
              <a:rPr lang="ru-RU" dirty="0"/>
              <a:t>механизм изоляции ресурсов ядра. Работает поверх </a:t>
            </a:r>
            <a:r>
              <a:rPr lang="en" b="1" dirty="0" err="1"/>
              <a:t>sysfs</a:t>
            </a:r>
            <a:r>
              <a:rPr lang="en" dirty="0"/>
              <a:t>. </a:t>
            </a:r>
            <a:r>
              <a:rPr lang="ru-RU" dirty="0"/>
              <a:t>Описывают иерархию ресурсов.</a:t>
            </a:r>
          </a:p>
          <a:p>
            <a:pPr marL="0" indent="0">
              <a:buNone/>
            </a:pPr>
            <a:r>
              <a:rPr lang="en" b="1" dirty="0" err="1"/>
              <a:t>sysfs</a:t>
            </a:r>
            <a:r>
              <a:rPr lang="en" dirty="0"/>
              <a:t> – </a:t>
            </a:r>
            <a:r>
              <a:rPr lang="ru-RU" dirty="0"/>
              <a:t>особая файловая система, позволяет создать иерархию объектной модели. Каталог - объект, файл внутри - атрибут. Можно читать/писать атрибуты, атрибуты могут быть составными.</a:t>
            </a:r>
          </a:p>
          <a:p>
            <a:pPr marL="0" indent="0">
              <a:buNone/>
            </a:pPr>
            <a:r>
              <a:rPr lang="ru-RU" dirty="0"/>
              <a:t>Посмотрим список подсистем, которые могут ограничивать что-то: 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ls /sys/fs/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cgroup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endParaRPr lang="ru-RU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4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E60BD4-4F0E-0942-A083-3102DB79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dirty="0" err="1"/>
              <a:t>CGroups</a:t>
            </a:r>
            <a:r>
              <a:rPr lang="en" b="1" dirty="0"/>
              <a:t> - </a:t>
            </a:r>
            <a:r>
              <a:rPr lang="ru-RU" b="1" dirty="0"/>
              <a:t>подсистемы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463C1F-E839-4B45-85D8-DA7E85242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" b="1" dirty="0" err="1"/>
              <a:t>blkio</a:t>
            </a:r>
            <a:r>
              <a:rPr lang="en" dirty="0"/>
              <a:t> — </a:t>
            </a:r>
            <a:r>
              <a:rPr lang="ru-RU" dirty="0"/>
              <a:t>устанавливает лимиты на чтение и запись с блочных устройств;</a:t>
            </a:r>
          </a:p>
          <a:p>
            <a:r>
              <a:rPr lang="en" b="1" dirty="0" err="1"/>
              <a:t>cpuacct</a:t>
            </a:r>
            <a:r>
              <a:rPr lang="en" dirty="0"/>
              <a:t> — </a:t>
            </a:r>
            <a:r>
              <a:rPr lang="ru-RU" dirty="0"/>
              <a:t>генерирует отчёты об использовании ресурсов процессора;</a:t>
            </a:r>
          </a:p>
          <a:p>
            <a:r>
              <a:rPr lang="en" b="1" dirty="0" err="1"/>
              <a:t>cpu</a:t>
            </a:r>
            <a:r>
              <a:rPr lang="en" dirty="0"/>
              <a:t> — </a:t>
            </a:r>
            <a:r>
              <a:rPr lang="ru-RU" dirty="0"/>
              <a:t>обеспечивает доступ процессов в рамках контрольной группы к </a:t>
            </a:r>
            <a:r>
              <a:rPr lang="en" dirty="0"/>
              <a:t>CPU;</a:t>
            </a:r>
          </a:p>
          <a:p>
            <a:r>
              <a:rPr lang="en" b="1" dirty="0" err="1"/>
              <a:t>cpuset</a:t>
            </a:r>
            <a:r>
              <a:rPr lang="en" dirty="0"/>
              <a:t> — </a:t>
            </a:r>
            <a:r>
              <a:rPr lang="ru-RU" dirty="0"/>
              <a:t>распределяет задачи в рамках контрольной группы между процессорными ядрами;</a:t>
            </a:r>
          </a:p>
          <a:p>
            <a:r>
              <a:rPr lang="en" b="1" dirty="0"/>
              <a:t>devices</a:t>
            </a:r>
            <a:r>
              <a:rPr lang="en" dirty="0"/>
              <a:t> — </a:t>
            </a:r>
            <a:r>
              <a:rPr lang="ru-RU" dirty="0"/>
              <a:t>разрешает или блокирует доступ к устройствам;</a:t>
            </a:r>
          </a:p>
          <a:p>
            <a:r>
              <a:rPr lang="en" b="1" dirty="0"/>
              <a:t>freezer</a:t>
            </a:r>
            <a:r>
              <a:rPr lang="en" dirty="0"/>
              <a:t> — </a:t>
            </a:r>
            <a:r>
              <a:rPr lang="ru-RU" dirty="0"/>
              <a:t>приостанавливает и возобновляет выполнение задач в рамках контрольной группы</a:t>
            </a:r>
          </a:p>
          <a:p>
            <a:r>
              <a:rPr lang="en" b="1" dirty="0" err="1"/>
              <a:t>hugetlb</a:t>
            </a:r>
            <a:r>
              <a:rPr lang="en" dirty="0"/>
              <a:t> — </a:t>
            </a:r>
            <a:r>
              <a:rPr lang="ru-RU" dirty="0"/>
              <a:t>активирует поддержку больших страниц памяти для контрольных групп;</a:t>
            </a:r>
          </a:p>
          <a:p>
            <a:r>
              <a:rPr lang="en" b="1" dirty="0"/>
              <a:t>memory</a:t>
            </a:r>
            <a:r>
              <a:rPr lang="en" dirty="0"/>
              <a:t> — </a:t>
            </a:r>
            <a:r>
              <a:rPr lang="ru-RU" dirty="0"/>
              <a:t>управляет выделением памяти для групп процессов;</a:t>
            </a:r>
          </a:p>
          <a:p>
            <a:r>
              <a:rPr lang="en-US" b="1" dirty="0"/>
              <a:t>n</a:t>
            </a:r>
            <a:r>
              <a:rPr lang="en" b="1" dirty="0"/>
              <a:t>et</a:t>
            </a:r>
            <a:r>
              <a:rPr lang="ru-RU" b="1" dirty="0"/>
              <a:t>_</a:t>
            </a:r>
            <a:r>
              <a:rPr lang="en" b="1" dirty="0" err="1"/>
              <a:t>cls</a:t>
            </a:r>
            <a:r>
              <a:rPr lang="en" dirty="0"/>
              <a:t> — </a:t>
            </a:r>
            <a:r>
              <a:rPr lang="ru-RU" dirty="0"/>
              <a:t>помечает сетевые пакеты специальным тэгом, что позволяет идентифицировать пакеты, порождаемые определённой задачей в рамках контрольной группы;</a:t>
            </a:r>
          </a:p>
          <a:p>
            <a:r>
              <a:rPr lang="en" b="1" dirty="0" err="1"/>
              <a:t>netprio</a:t>
            </a:r>
            <a:r>
              <a:rPr lang="en" dirty="0"/>
              <a:t> — </a:t>
            </a:r>
            <a:r>
              <a:rPr lang="ru-RU" dirty="0"/>
              <a:t>используется для динамической установки приоритетов по трафику;</a:t>
            </a:r>
          </a:p>
          <a:p>
            <a:r>
              <a:rPr lang="en" b="1" dirty="0" err="1"/>
              <a:t>pids</a:t>
            </a:r>
            <a:r>
              <a:rPr lang="en" dirty="0"/>
              <a:t> — </a:t>
            </a:r>
            <a:r>
              <a:rPr lang="ru-RU" dirty="0"/>
              <a:t>используется для ограничения количества процессов в рамках контрольной группы.</a:t>
            </a:r>
          </a:p>
        </p:txBody>
      </p:sp>
    </p:spTree>
    <p:extLst>
      <p:ext uri="{BB962C8B-B14F-4D97-AF65-F5344CB8AC3E}">
        <p14:creationId xmlns:p14="http://schemas.microsoft.com/office/powerpoint/2010/main" val="354859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BB2C17-5FF3-D042-8FD4-365EF6C74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CGroups</a:t>
            </a:r>
            <a:r>
              <a:rPr lang="en-US" b="1" dirty="0"/>
              <a:t> - </a:t>
            </a:r>
            <a:r>
              <a:rPr lang="en-US" b="1" dirty="0" err="1"/>
              <a:t>cpuset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23DBD2-62A2-DE4E-B04D-7BCA3F7F0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Создать новую группу в подсистеме </a:t>
            </a:r>
            <a:r>
              <a:rPr lang="en" dirty="0" err="1"/>
              <a:t>cpuset</a:t>
            </a:r>
            <a:r>
              <a:rPr lang="en" dirty="0"/>
              <a:t>:</a:t>
            </a:r>
            <a:br>
              <a:rPr lang="en" dirty="0"/>
            </a:b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 /sys/fs/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cgroup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cpuset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/group0</a:t>
            </a:r>
          </a:p>
          <a:p>
            <a:pPr marL="0" indent="0">
              <a:buNone/>
            </a:pPr>
            <a:r>
              <a:rPr lang="ru-RU" dirty="0"/>
              <a:t>Добавим процесс нашего текущей командной оболочки в группу, смотрим доступные процессу логические ядра</a:t>
            </a:r>
            <a:r>
              <a:rPr lang="en-US" dirty="0"/>
              <a:t>:</a:t>
            </a:r>
            <a:br>
              <a:rPr lang="ru-RU" dirty="0"/>
            </a:b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echo $$ &gt; /sys/fs/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cgroup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cpuset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/group0/tasks</a:t>
            </a:r>
            <a:b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cat /proc/$$/status | grep '_allowed’</a:t>
            </a:r>
            <a:endParaRPr lang="ru-RU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/>
              <a:t>Привяжем процессы группы к 0-му ядру, смотрим доступные процессу ядра:</a:t>
            </a:r>
            <a:br>
              <a:rPr lang="ru-RU" dirty="0"/>
            </a:b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echo 0 &gt;/sys/fs/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cgroup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cpuset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/group0/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cpuset.cpus</a:t>
            </a:r>
            <a:b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cat /proc/$$/status | grep '_allowed'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0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E3B15-FC08-AA49-A193-36450F763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CGroups</a:t>
            </a:r>
            <a:r>
              <a:rPr lang="en-US" b="1" dirty="0"/>
              <a:t> - memory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0E7220-37BF-0045-87CB-198EB835B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Теперь создадим новую группу в подсистеме </a:t>
            </a:r>
            <a:r>
              <a:rPr lang="en" dirty="0"/>
              <a:t>memory, </a:t>
            </a:r>
            <a:r>
              <a:rPr lang="ru-RU" dirty="0"/>
              <a:t>добавим туда наш шелл и ограничим 40 </a:t>
            </a:r>
            <a:r>
              <a:rPr lang="en" dirty="0"/>
              <a:t>MiB:</a:t>
            </a:r>
          </a:p>
          <a:p>
            <a:pPr marL="0" indent="0">
              <a:buNone/>
            </a:pPr>
            <a:r>
              <a:rPr lang="e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/sys/fs/</a:t>
            </a:r>
            <a:r>
              <a:rPr lang="e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cgroup</a:t>
            </a:r>
            <a:r>
              <a:rPr lang="e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/memory/group0</a:t>
            </a:r>
            <a:br>
              <a:rPr lang="e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echo $$ &gt; /sys/fs/</a:t>
            </a:r>
            <a:r>
              <a:rPr lang="e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cgroup</a:t>
            </a:r>
            <a:r>
              <a:rPr lang="e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/memory/group0/tasks</a:t>
            </a:r>
            <a:br>
              <a:rPr lang="e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echo 40M &gt; /sys/fs/</a:t>
            </a:r>
            <a:r>
              <a:rPr lang="e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cgroup</a:t>
            </a:r>
            <a:r>
              <a:rPr lang="e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/memory/group0/</a:t>
            </a:r>
            <a:r>
              <a:rPr lang="e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memory.limit_in_bytes</a:t>
            </a:r>
            <a:endParaRPr lang="ru-RU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10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904528"/>
          </a:xfrm>
        </p:spPr>
        <p:txBody>
          <a:bodyPr rtlCol="0"/>
          <a:lstStyle/>
          <a:p>
            <a:pPr rtl="0"/>
            <a:r>
              <a:rPr lang="ru-RU" b="1" dirty="0"/>
              <a:t>Виды занятий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549796" y="1268760"/>
            <a:ext cx="11089232" cy="5400600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Лекции:</a:t>
            </a:r>
          </a:p>
          <a:p>
            <a:pPr lvl="1"/>
            <a:r>
              <a:rPr lang="ru-RU" dirty="0"/>
              <a:t>17 лекций, 34 часа. </a:t>
            </a:r>
          </a:p>
          <a:p>
            <a:pPr lvl="1"/>
            <a:r>
              <a:rPr lang="ru-RU" dirty="0"/>
              <a:t>ПОНЕДЕЛЬНИК, </a:t>
            </a:r>
            <a:r>
              <a:rPr lang="en-US" dirty="0"/>
              <a:t>1</a:t>
            </a:r>
            <a:r>
              <a:rPr lang="ru-RU" dirty="0"/>
              <a:t>0.15, 430 (ГЗ)</a:t>
            </a:r>
          </a:p>
          <a:p>
            <a:pPr rtl="0"/>
            <a:r>
              <a:rPr lang="ru-RU" dirty="0"/>
              <a:t>Лабораторные работы </a:t>
            </a:r>
          </a:p>
          <a:p>
            <a:pPr lvl="1"/>
            <a:r>
              <a:rPr lang="en-US" dirty="0"/>
              <a:t>8</a:t>
            </a:r>
            <a:r>
              <a:rPr lang="ru-RU" dirty="0"/>
              <a:t> лабораторных работ, 34 часа.</a:t>
            </a:r>
          </a:p>
          <a:p>
            <a:pPr lvl="1"/>
            <a:r>
              <a:rPr lang="ru-RU" dirty="0"/>
              <a:t>по расписанию</a:t>
            </a:r>
          </a:p>
          <a:p>
            <a:pPr rtl="0"/>
            <a:r>
              <a:rPr lang="ru-RU" dirty="0"/>
              <a:t>Домашнее задание.</a:t>
            </a:r>
          </a:p>
          <a:p>
            <a:pPr lvl="1"/>
            <a:r>
              <a:rPr lang="ru-RU" dirty="0"/>
              <a:t>Проект по развертыванию программного обеспечения.</a:t>
            </a:r>
          </a:p>
          <a:p>
            <a:r>
              <a:rPr lang="ru-RU" dirty="0"/>
              <a:t>Репозиторий курса</a:t>
            </a:r>
            <a:r>
              <a:rPr lang="en-US" dirty="0"/>
              <a:t>:</a:t>
            </a:r>
          </a:p>
          <a:p>
            <a:pPr lvl="1"/>
            <a:r>
              <a:rPr lang="en-US" dirty="0">
                <a:hlinkClick r:id="rId2"/>
              </a:rPr>
              <a:t>https://github.com/iu5git/DevOps</a:t>
            </a:r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9125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9A6750-7A13-0543-9906-8C08BB4A9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735" y="2028968"/>
            <a:ext cx="10157354" cy="1397000"/>
          </a:xfrm>
        </p:spPr>
        <p:txBody>
          <a:bodyPr/>
          <a:lstStyle/>
          <a:p>
            <a:r>
              <a:rPr lang="ru-RU" b="1" dirty="0"/>
              <a:t>Время для вопросов!</a:t>
            </a:r>
          </a:p>
        </p:txBody>
      </p:sp>
    </p:spTree>
    <p:extLst>
      <p:ext uri="{BB962C8B-B14F-4D97-AF65-F5344CB8AC3E}">
        <p14:creationId xmlns:p14="http://schemas.microsoft.com/office/powerpoint/2010/main" val="3828775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9A6750-7A13-0543-9906-8C08BB4A9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735" y="2028968"/>
            <a:ext cx="10157354" cy="1397000"/>
          </a:xfrm>
        </p:spPr>
        <p:txBody>
          <a:bodyPr/>
          <a:lstStyle/>
          <a:p>
            <a:r>
              <a:rPr lang="ru-RU" b="1" dirty="0"/>
              <a:t>Часть </a:t>
            </a:r>
            <a:r>
              <a:rPr lang="en-US" b="1" dirty="0"/>
              <a:t>1</a:t>
            </a:r>
            <a:r>
              <a:rPr lang="ru-RU" b="1" dirty="0"/>
              <a:t> – </a:t>
            </a:r>
            <a:r>
              <a:rPr lang="en-US" b="1" dirty="0"/>
              <a:t>DevOps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626762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554F99-F0AF-1C49-9BD7-DD5D3E891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Что такое </a:t>
            </a:r>
            <a:r>
              <a:rPr lang="en" b="1" dirty="0"/>
              <a:t>DevOps?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CAC7A3-F958-7A47-AD31-B59B135B5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dirty="0"/>
              <a:t>DevOps</a:t>
            </a:r>
            <a:r>
              <a:rPr lang="ru-RU" dirty="0"/>
              <a:t>:</a:t>
            </a:r>
          </a:p>
          <a:p>
            <a:pPr marL="0" indent="0">
              <a:buNone/>
            </a:pPr>
            <a:r>
              <a:rPr lang="ru-RU" dirty="0"/>
              <a:t>• </a:t>
            </a:r>
            <a:r>
              <a:rPr lang="en" b="1" dirty="0"/>
              <a:t>development</a:t>
            </a:r>
            <a:r>
              <a:rPr lang="en" dirty="0"/>
              <a:t> – </a:t>
            </a:r>
            <a:r>
              <a:rPr lang="ru-RU" dirty="0"/>
              <a:t>разработка/развитие;</a:t>
            </a:r>
          </a:p>
          <a:p>
            <a:pPr marL="0" indent="0">
              <a:buNone/>
            </a:pPr>
            <a:r>
              <a:rPr lang="ru-RU" dirty="0"/>
              <a:t>• </a:t>
            </a:r>
            <a:r>
              <a:rPr lang="en" b="1" dirty="0"/>
              <a:t>operations</a:t>
            </a:r>
            <a:r>
              <a:rPr lang="en" dirty="0"/>
              <a:t> – </a:t>
            </a:r>
            <a:r>
              <a:rPr lang="ru-RU" dirty="0"/>
              <a:t>эксплуатация/использование.</a:t>
            </a:r>
          </a:p>
        </p:txBody>
      </p:sp>
      <p:sp>
        <p:nvSpPr>
          <p:cNvPr id="5" name="Кольцо 4">
            <a:extLst>
              <a:ext uri="{FF2B5EF4-FFF2-40B4-BE49-F238E27FC236}">
                <a16:creationId xmlns:a16="http://schemas.microsoft.com/office/drawing/2014/main" id="{DC0A0037-7133-7541-82FC-1FFAACA7A838}"/>
              </a:ext>
            </a:extLst>
          </p:cNvPr>
          <p:cNvSpPr/>
          <p:nvPr/>
        </p:nvSpPr>
        <p:spPr>
          <a:xfrm>
            <a:off x="7822604" y="3722415"/>
            <a:ext cx="1800200" cy="1800200"/>
          </a:xfrm>
          <a:prstGeom prst="donut">
            <a:avLst>
              <a:gd name="adj" fmla="val 535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6" name="Кольцо 5">
            <a:extLst>
              <a:ext uri="{FF2B5EF4-FFF2-40B4-BE49-F238E27FC236}">
                <a16:creationId xmlns:a16="http://schemas.microsoft.com/office/drawing/2014/main" id="{C75F042D-1592-A54A-B3C9-4CADD4B07B58}"/>
              </a:ext>
            </a:extLst>
          </p:cNvPr>
          <p:cNvSpPr/>
          <p:nvPr/>
        </p:nvSpPr>
        <p:spPr>
          <a:xfrm>
            <a:off x="8830716" y="3722415"/>
            <a:ext cx="1800200" cy="1800200"/>
          </a:xfrm>
          <a:prstGeom prst="donut">
            <a:avLst>
              <a:gd name="adj" fmla="val 5354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7" name="Кольцо 6">
            <a:extLst>
              <a:ext uri="{FF2B5EF4-FFF2-40B4-BE49-F238E27FC236}">
                <a16:creationId xmlns:a16="http://schemas.microsoft.com/office/drawing/2014/main" id="{F86994DD-1434-0348-9D77-79247F409F1D}"/>
              </a:ext>
            </a:extLst>
          </p:cNvPr>
          <p:cNvSpPr/>
          <p:nvPr/>
        </p:nvSpPr>
        <p:spPr>
          <a:xfrm>
            <a:off x="8326660" y="4622515"/>
            <a:ext cx="1800200" cy="1800200"/>
          </a:xfrm>
          <a:prstGeom prst="donut">
            <a:avLst>
              <a:gd name="adj" fmla="val 535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5229D3-AADA-FB45-B222-2B56492CE7AF}"/>
              </a:ext>
            </a:extLst>
          </p:cNvPr>
          <p:cNvSpPr txBox="1"/>
          <p:nvPr/>
        </p:nvSpPr>
        <p:spPr>
          <a:xfrm>
            <a:off x="9043857" y="4700910"/>
            <a:ext cx="365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?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A08805F-B1B0-7A4D-BBE4-97E60DC54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272" y="3845201"/>
            <a:ext cx="4690104" cy="217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08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278EBB-C31C-AD45-A9AE-5A6CD0B91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Почему </a:t>
            </a:r>
            <a:r>
              <a:rPr lang="en" b="1" dirty="0"/>
              <a:t>DevOps?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5AE608-A7D6-724F-BAA4-4D8F11A0C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701800"/>
            <a:ext cx="10157354" cy="1871216"/>
          </a:xfrm>
        </p:spPr>
        <p:txBody>
          <a:bodyPr/>
          <a:lstStyle/>
          <a:p>
            <a:pPr marL="0" indent="0">
              <a:buNone/>
            </a:pPr>
            <a:r>
              <a:rPr lang="en" dirty="0"/>
              <a:t>Any organization that designs a system (defined broadly) will produce a design whose structure is a copy of the organization's communication structure.</a:t>
            </a:r>
          </a:p>
          <a:p>
            <a:pPr marL="0" indent="0" algn="r">
              <a:buNone/>
            </a:pPr>
            <a:r>
              <a:rPr lang="en" dirty="0"/>
              <a:t>-- </a:t>
            </a:r>
            <a:r>
              <a:rPr lang="en" i="1" dirty="0"/>
              <a:t>Melvin E. Conway</a:t>
            </a:r>
            <a:endParaRPr lang="ru-RU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D35C45C0-17CF-764A-80E2-FC8E503C6E11}"/>
              </a:ext>
            </a:extLst>
          </p:cNvPr>
          <p:cNvSpPr txBox="1">
            <a:spLocks/>
          </p:cNvSpPr>
          <p:nvPr/>
        </p:nvSpPr>
        <p:spPr>
          <a:xfrm>
            <a:off x="1015734" y="3573016"/>
            <a:ext cx="10157354" cy="639676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5000"/>
              </a:lnSpc>
              <a:spcBef>
                <a:spcPts val="1866"/>
              </a:spcBef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392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58037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4683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11328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37973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64619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91264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78859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/>
              <a:t>[!] </a:t>
            </a:r>
            <a:r>
              <a:rPr lang="ru-RU" dirty="0"/>
              <a:t>Время выхода на рынок - </a:t>
            </a:r>
            <a:r>
              <a:rPr lang="en" dirty="0"/>
              <a:t>time-to-market</a:t>
            </a:r>
            <a:endParaRPr lang="ru-RU" dirty="0"/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B9C233F-9672-E44F-B5EB-E0B79B1C9B40}"/>
              </a:ext>
            </a:extLst>
          </p:cNvPr>
          <p:cNvSpPr/>
          <p:nvPr/>
        </p:nvSpPr>
        <p:spPr>
          <a:xfrm>
            <a:off x="5518348" y="5186420"/>
            <a:ext cx="115212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800" dirty="0"/>
              <a:t>Рынок</a:t>
            </a: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926A672D-2B1F-CC4E-AA43-933AE2D88317}"/>
              </a:ext>
            </a:extLst>
          </p:cNvPr>
          <p:cNvSpPr/>
          <p:nvPr/>
        </p:nvSpPr>
        <p:spPr>
          <a:xfrm>
            <a:off x="3654952" y="4593940"/>
            <a:ext cx="171980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800" dirty="0"/>
              <a:t>Разработка</a:t>
            </a: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67DB5B2-4E36-734D-89F9-A7C662A63374}"/>
              </a:ext>
            </a:extLst>
          </p:cNvPr>
          <p:cNvSpPr/>
          <p:nvPr/>
        </p:nvSpPr>
        <p:spPr>
          <a:xfrm>
            <a:off x="3654952" y="5261600"/>
            <a:ext cx="171980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Менеджмент</a:t>
            </a:r>
            <a:endParaRPr lang="ru-RU" sz="1400" dirty="0"/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A4718F0-0585-9C42-97A2-5D586B6F317F}"/>
              </a:ext>
            </a:extLst>
          </p:cNvPr>
          <p:cNvSpPr/>
          <p:nvPr/>
        </p:nvSpPr>
        <p:spPr>
          <a:xfrm>
            <a:off x="5518348" y="4437112"/>
            <a:ext cx="115212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Отладка</a:t>
            </a: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D7BE1FD3-8C86-004A-B630-D8CA43EC9EDE}"/>
              </a:ext>
            </a:extLst>
          </p:cNvPr>
          <p:cNvSpPr/>
          <p:nvPr/>
        </p:nvSpPr>
        <p:spPr>
          <a:xfrm>
            <a:off x="6814064" y="4593940"/>
            <a:ext cx="171980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Эксплуатация</a:t>
            </a: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9B2AC4A-5B09-C644-8A92-411E06EB5466}"/>
              </a:ext>
            </a:extLst>
          </p:cNvPr>
          <p:cNvSpPr/>
          <p:nvPr/>
        </p:nvSpPr>
        <p:spPr>
          <a:xfrm>
            <a:off x="6814064" y="5262588"/>
            <a:ext cx="171980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Аналитика</a:t>
            </a:r>
          </a:p>
        </p:txBody>
      </p:sp>
      <p:cxnSp>
        <p:nvCxnSpPr>
          <p:cNvPr id="17" name="Скругленная соединительная линия 16">
            <a:extLst>
              <a:ext uri="{FF2B5EF4-FFF2-40B4-BE49-F238E27FC236}">
                <a16:creationId xmlns:a16="http://schemas.microsoft.com/office/drawing/2014/main" id="{3949DA56-EBF1-B74A-A1A6-299629F342E5}"/>
              </a:ext>
            </a:extLst>
          </p:cNvPr>
          <p:cNvCxnSpPr>
            <a:cxnSpLocks/>
            <a:stCxn id="10" idx="1"/>
            <a:endCxn id="10" idx="3"/>
          </p:cNvCxnSpPr>
          <p:nvPr/>
        </p:nvCxnSpPr>
        <p:spPr>
          <a:xfrm rot="10800000" flipH="1">
            <a:off x="5518348" y="5438448"/>
            <a:ext cx="1152128" cy="12700"/>
          </a:xfrm>
          <a:prstGeom prst="curvedConnector5">
            <a:avLst>
              <a:gd name="adj1" fmla="val -46297"/>
              <a:gd name="adj2" fmla="val 4648472"/>
              <a:gd name="adj3" fmla="val 147355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93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278EBB-C31C-AD45-A9AE-5A6CD0B91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Почему </a:t>
            </a:r>
            <a:r>
              <a:rPr lang="en" b="1" dirty="0"/>
              <a:t>DevOps?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5AE608-A7D6-724F-BAA4-4D8F11A0C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701800"/>
            <a:ext cx="10157354" cy="1871216"/>
          </a:xfrm>
        </p:spPr>
        <p:txBody>
          <a:bodyPr/>
          <a:lstStyle/>
          <a:p>
            <a:pPr marL="0" indent="0">
              <a:buNone/>
            </a:pPr>
            <a:r>
              <a:rPr lang="en" dirty="0"/>
              <a:t>Any organization that designs a system (defined broadly) will produce a design whose structure is a copy of the organization's communication structure.</a:t>
            </a:r>
          </a:p>
          <a:p>
            <a:pPr marL="0" indent="0" algn="r">
              <a:buNone/>
            </a:pPr>
            <a:r>
              <a:rPr lang="en" dirty="0"/>
              <a:t>-- </a:t>
            </a:r>
            <a:r>
              <a:rPr lang="en" i="1" dirty="0"/>
              <a:t>Melvin E. Conway</a:t>
            </a:r>
            <a:endParaRPr lang="ru-RU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D35C45C0-17CF-764A-80E2-FC8E503C6E11}"/>
              </a:ext>
            </a:extLst>
          </p:cNvPr>
          <p:cNvSpPr txBox="1">
            <a:spLocks/>
          </p:cNvSpPr>
          <p:nvPr/>
        </p:nvSpPr>
        <p:spPr>
          <a:xfrm>
            <a:off x="1015734" y="3573016"/>
            <a:ext cx="10157354" cy="639676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5000"/>
              </a:lnSpc>
              <a:spcBef>
                <a:spcPts val="1866"/>
              </a:spcBef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392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58037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4683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11328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37973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64619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91264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78859" indent="-304747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/>
              <a:t>[!] </a:t>
            </a:r>
            <a:r>
              <a:rPr lang="ru-RU" dirty="0"/>
              <a:t>Время выхода на рынок - </a:t>
            </a:r>
            <a:r>
              <a:rPr lang="en" dirty="0"/>
              <a:t>time-to-market</a:t>
            </a:r>
            <a:endParaRPr lang="ru-RU" dirty="0"/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B9C233F-9672-E44F-B5EB-E0B79B1C9B40}"/>
              </a:ext>
            </a:extLst>
          </p:cNvPr>
          <p:cNvSpPr/>
          <p:nvPr/>
        </p:nvSpPr>
        <p:spPr>
          <a:xfrm>
            <a:off x="5518348" y="5831880"/>
            <a:ext cx="115212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800" dirty="0"/>
              <a:t>Рынок</a:t>
            </a: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926A672D-2B1F-CC4E-AA43-933AE2D88317}"/>
              </a:ext>
            </a:extLst>
          </p:cNvPr>
          <p:cNvSpPr/>
          <p:nvPr/>
        </p:nvSpPr>
        <p:spPr>
          <a:xfrm>
            <a:off x="3654952" y="4816992"/>
            <a:ext cx="171980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800" dirty="0"/>
              <a:t>Разработка</a:t>
            </a: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67DB5B2-4E36-734D-89F9-A7C662A63374}"/>
              </a:ext>
            </a:extLst>
          </p:cNvPr>
          <p:cNvSpPr/>
          <p:nvPr/>
        </p:nvSpPr>
        <p:spPr>
          <a:xfrm>
            <a:off x="3654952" y="5484652"/>
            <a:ext cx="171980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Менеджмент</a:t>
            </a:r>
            <a:endParaRPr lang="ru-RU" sz="1400" dirty="0"/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A4718F0-0585-9C42-97A2-5D586B6F317F}"/>
              </a:ext>
            </a:extLst>
          </p:cNvPr>
          <p:cNvSpPr/>
          <p:nvPr/>
        </p:nvSpPr>
        <p:spPr>
          <a:xfrm>
            <a:off x="5518348" y="4437112"/>
            <a:ext cx="115212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Отладка</a:t>
            </a: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D7BE1FD3-8C86-004A-B630-D8CA43EC9EDE}"/>
              </a:ext>
            </a:extLst>
          </p:cNvPr>
          <p:cNvSpPr/>
          <p:nvPr/>
        </p:nvSpPr>
        <p:spPr>
          <a:xfrm>
            <a:off x="6814064" y="4816992"/>
            <a:ext cx="171980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Эксплуатация</a:t>
            </a: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9B2AC4A-5B09-C644-8A92-411E06EB5466}"/>
              </a:ext>
            </a:extLst>
          </p:cNvPr>
          <p:cNvSpPr/>
          <p:nvPr/>
        </p:nvSpPr>
        <p:spPr>
          <a:xfrm>
            <a:off x="6814064" y="5485640"/>
            <a:ext cx="1719808" cy="5040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Аналитика</a:t>
            </a: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4E0337A5-FD08-1F43-8450-F5066B1579B8}"/>
              </a:ext>
            </a:extLst>
          </p:cNvPr>
          <p:cNvCxnSpPr>
            <a:cxnSpLocks/>
            <a:stCxn id="13" idx="2"/>
            <a:endCxn id="10" idx="0"/>
          </p:cNvCxnSpPr>
          <p:nvPr/>
        </p:nvCxnSpPr>
        <p:spPr>
          <a:xfrm>
            <a:off x="6094412" y="4941168"/>
            <a:ext cx="0" cy="89071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78344344-8EB5-DC43-A354-8978A17E6F21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5374760" y="5069020"/>
            <a:ext cx="1439304" cy="66864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6DBFCA25-5268-4247-873A-342B98008EBB}"/>
              </a:ext>
            </a:extLst>
          </p:cNvPr>
          <p:cNvCxnSpPr>
            <a:cxnSpLocks/>
            <a:stCxn id="14" idx="1"/>
            <a:endCxn id="12" idx="3"/>
          </p:cNvCxnSpPr>
          <p:nvPr/>
        </p:nvCxnSpPr>
        <p:spPr>
          <a:xfrm flipH="1">
            <a:off x="5374760" y="5069020"/>
            <a:ext cx="1439304" cy="6676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A8343F06-5294-6046-AD19-5901AA90ED48}"/>
              </a:ext>
            </a:extLst>
          </p:cNvPr>
          <p:cNvCxnSpPr>
            <a:cxnSpLocks/>
            <a:stCxn id="13" idx="2"/>
            <a:endCxn id="12" idx="3"/>
          </p:cNvCxnSpPr>
          <p:nvPr/>
        </p:nvCxnSpPr>
        <p:spPr>
          <a:xfrm flipH="1">
            <a:off x="5374760" y="4941168"/>
            <a:ext cx="719652" cy="79551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единительная линия 57">
            <a:extLst>
              <a:ext uri="{FF2B5EF4-FFF2-40B4-BE49-F238E27FC236}">
                <a16:creationId xmlns:a16="http://schemas.microsoft.com/office/drawing/2014/main" id="{88A95536-1D6C-3849-B224-3DE072CFE726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6094412" y="4941168"/>
            <a:ext cx="719652" cy="7965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Прямая соединительная линия 59">
            <a:extLst>
              <a:ext uri="{FF2B5EF4-FFF2-40B4-BE49-F238E27FC236}">
                <a16:creationId xmlns:a16="http://schemas.microsoft.com/office/drawing/2014/main" id="{EC456BB6-E7DB-104C-90CB-DE0F46D4FA92}"/>
              </a:ext>
            </a:extLst>
          </p:cNvPr>
          <p:cNvCxnSpPr>
            <a:cxnSpLocks/>
            <a:stCxn id="11" idx="3"/>
            <a:endCxn id="10" idx="0"/>
          </p:cNvCxnSpPr>
          <p:nvPr/>
        </p:nvCxnSpPr>
        <p:spPr>
          <a:xfrm>
            <a:off x="5374760" y="5069020"/>
            <a:ext cx="719652" cy="7628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единительная линия 62">
            <a:extLst>
              <a:ext uri="{FF2B5EF4-FFF2-40B4-BE49-F238E27FC236}">
                <a16:creationId xmlns:a16="http://schemas.microsoft.com/office/drawing/2014/main" id="{9807CDCE-254C-7B4B-83EC-59CE8475B86A}"/>
              </a:ext>
            </a:extLst>
          </p:cNvPr>
          <p:cNvCxnSpPr>
            <a:cxnSpLocks/>
            <a:stCxn id="15" idx="1"/>
            <a:endCxn id="10" idx="0"/>
          </p:cNvCxnSpPr>
          <p:nvPr/>
        </p:nvCxnSpPr>
        <p:spPr>
          <a:xfrm flipH="1">
            <a:off x="6094412" y="5737668"/>
            <a:ext cx="719652" cy="9421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Прямая соединительная линия 65">
            <a:extLst>
              <a:ext uri="{FF2B5EF4-FFF2-40B4-BE49-F238E27FC236}">
                <a16:creationId xmlns:a16="http://schemas.microsoft.com/office/drawing/2014/main" id="{A6AF7FF6-B0BA-CE40-9DF9-4B1979941450}"/>
              </a:ext>
            </a:extLst>
          </p:cNvPr>
          <p:cNvCxnSpPr>
            <a:cxnSpLocks/>
            <a:stCxn id="14" idx="1"/>
            <a:endCxn id="10" idx="0"/>
          </p:cNvCxnSpPr>
          <p:nvPr/>
        </p:nvCxnSpPr>
        <p:spPr>
          <a:xfrm flipH="1">
            <a:off x="6094412" y="5069020"/>
            <a:ext cx="719652" cy="7628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Прямая соединительная линия 68">
            <a:extLst>
              <a:ext uri="{FF2B5EF4-FFF2-40B4-BE49-F238E27FC236}">
                <a16:creationId xmlns:a16="http://schemas.microsoft.com/office/drawing/2014/main" id="{56E71E96-6312-4949-8760-5FB2BD2D63FF}"/>
              </a:ext>
            </a:extLst>
          </p:cNvPr>
          <p:cNvCxnSpPr>
            <a:cxnSpLocks/>
            <a:stCxn id="12" idx="3"/>
            <a:endCxn id="10" idx="0"/>
          </p:cNvCxnSpPr>
          <p:nvPr/>
        </p:nvCxnSpPr>
        <p:spPr>
          <a:xfrm>
            <a:off x="5374760" y="5736680"/>
            <a:ext cx="719652" cy="952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Прямая соединительная линия 71">
            <a:extLst>
              <a:ext uri="{FF2B5EF4-FFF2-40B4-BE49-F238E27FC236}">
                <a16:creationId xmlns:a16="http://schemas.microsoft.com/office/drawing/2014/main" id="{20E48447-230D-C74D-B83B-6E10D46C280B}"/>
              </a:ext>
            </a:extLst>
          </p:cNvPr>
          <p:cNvCxnSpPr>
            <a:cxnSpLocks/>
            <a:endCxn id="11" idx="3"/>
          </p:cNvCxnSpPr>
          <p:nvPr/>
        </p:nvCxnSpPr>
        <p:spPr>
          <a:xfrm flipH="1">
            <a:off x="5374760" y="4941168"/>
            <a:ext cx="719652" cy="12785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3AA34EBC-36CE-DA48-80A9-58FB136F33CD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>
            <a:off x="6094412" y="4941168"/>
            <a:ext cx="719652" cy="12785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единительная линия 76">
            <a:extLst>
              <a:ext uri="{FF2B5EF4-FFF2-40B4-BE49-F238E27FC236}">
                <a16:creationId xmlns:a16="http://schemas.microsoft.com/office/drawing/2014/main" id="{3897164A-A588-2741-AE5D-1722F2D3A2A5}"/>
              </a:ext>
            </a:extLst>
          </p:cNvPr>
          <p:cNvCxnSpPr>
            <a:cxnSpLocks/>
            <a:stCxn id="14" idx="1"/>
            <a:endCxn id="15" idx="1"/>
          </p:cNvCxnSpPr>
          <p:nvPr/>
        </p:nvCxnSpPr>
        <p:spPr>
          <a:xfrm>
            <a:off x="6814064" y="5069020"/>
            <a:ext cx="0" cy="66864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Прямая соединительная линия 79">
            <a:extLst>
              <a:ext uri="{FF2B5EF4-FFF2-40B4-BE49-F238E27FC236}">
                <a16:creationId xmlns:a16="http://schemas.microsoft.com/office/drawing/2014/main" id="{DEDDD457-8B35-EA4B-B8B6-D3759E0CC847}"/>
              </a:ext>
            </a:extLst>
          </p:cNvPr>
          <p:cNvCxnSpPr>
            <a:cxnSpLocks/>
            <a:stCxn id="11" idx="3"/>
            <a:endCxn id="12" idx="3"/>
          </p:cNvCxnSpPr>
          <p:nvPr/>
        </p:nvCxnSpPr>
        <p:spPr>
          <a:xfrm>
            <a:off x="5374760" y="5069020"/>
            <a:ext cx="0" cy="6676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64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55CCB7-6FA7-8C4C-B6D5-14427618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Зачем </a:t>
            </a:r>
            <a:r>
              <a:rPr lang="en" b="1" dirty="0"/>
              <a:t>DevOps?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AED954-F751-EE49-840D-DC108E113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dirty="0"/>
              <a:t>- </a:t>
            </a:r>
            <a:r>
              <a:rPr lang="en" b="1" dirty="0"/>
              <a:t>Dev</a:t>
            </a:r>
            <a:r>
              <a:rPr lang="en" dirty="0"/>
              <a:t> – </a:t>
            </a:r>
            <a:r>
              <a:rPr lang="ru-RU" dirty="0"/>
              <a:t>Чаще отправлять изменения на продуктовую среду, не понимают как оно крутится на серверах.</a:t>
            </a:r>
          </a:p>
          <a:p>
            <a:pPr marL="0" indent="0">
              <a:buNone/>
            </a:pPr>
            <a:r>
              <a:rPr lang="ru-RU" dirty="0"/>
              <a:t>- </a:t>
            </a:r>
            <a:r>
              <a:rPr lang="en" b="1" dirty="0"/>
              <a:t>Ops</a:t>
            </a:r>
            <a:r>
              <a:rPr lang="en" dirty="0"/>
              <a:t> – </a:t>
            </a:r>
            <a:r>
              <a:rPr lang="ru-RU" dirty="0"/>
              <a:t>Реже отправлять изменения на продуктовую среду, меньше отказов, не понимают, как работает продукт.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012D656D-12FD-D248-8138-F95197BCDC58}"/>
              </a:ext>
            </a:extLst>
          </p:cNvPr>
          <p:cNvSpPr/>
          <p:nvPr/>
        </p:nvSpPr>
        <p:spPr>
          <a:xfrm>
            <a:off x="3792319" y="4649668"/>
            <a:ext cx="1080120" cy="1080120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Dev</a:t>
            </a:r>
            <a:endParaRPr lang="ru-RU" sz="2000" dirty="0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021F2019-F86A-CF44-A38C-842C7A5D2641}"/>
              </a:ext>
            </a:extLst>
          </p:cNvPr>
          <p:cNvSpPr/>
          <p:nvPr/>
        </p:nvSpPr>
        <p:spPr>
          <a:xfrm>
            <a:off x="7534572" y="4616140"/>
            <a:ext cx="1080120" cy="1080120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Ops</a:t>
            </a:r>
            <a:endParaRPr lang="ru-RU" sz="2000" dirty="0"/>
          </a:p>
        </p:txBody>
      </p:sp>
      <p:sp>
        <p:nvSpPr>
          <p:cNvPr id="6" name="Молния 5">
            <a:extLst>
              <a:ext uri="{FF2B5EF4-FFF2-40B4-BE49-F238E27FC236}">
                <a16:creationId xmlns:a16="http://schemas.microsoft.com/office/drawing/2014/main" id="{4ACF56FF-B3F5-D34F-ADA6-00B604C59940}"/>
              </a:ext>
            </a:extLst>
          </p:cNvPr>
          <p:cNvSpPr/>
          <p:nvPr/>
        </p:nvSpPr>
        <p:spPr>
          <a:xfrm>
            <a:off x="5698368" y="4631740"/>
            <a:ext cx="1008112" cy="1008112"/>
          </a:xfrm>
          <a:prstGeom prst="lightningBol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647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Книги в формате 16 x 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2013_TF02787940_TF02787940.potx" id="{BDCEC835-C025-45C0-8AD5-9D778732CF6A}" vid="{4E9A813A-BC9F-4772-8185-0F17D630CF68}"/>
    </a:ext>
  </a:extLst>
</a:theme>
</file>

<file path=ppt/theme/theme2.xml><?xml version="1.0" encoding="utf-8"?>
<a:theme xmlns:a="http://schemas.openxmlformats.org/drawingml/2006/main" name="Тема Offic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1345039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The bookstacks present on most slides  make this a good choice for students, teachers, reading enthusiasts, and others in education. This presentation template contains multiple slide layouts in widescreen format (16x9) and includes a sample table and chart that you can easily  modify.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2011-11-26T00:00:00+00:00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TP102787939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694216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B558C7-619B-49BE-9097-7FCBDADD4E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01D382-32B0-43EE-932C-28906AF37617}">
  <ds:schemaRefs>
    <ds:schemaRef ds:uri="http://purl.org/dc/elements/1.1/"/>
    <ds:schemaRef ds:uri="http://schemas.microsoft.com/office/2006/metadata/properties"/>
    <ds:schemaRef ds:uri="4873beb7-5857-4685-be1f-d57550cc96cc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BB5C329-08A6-4E5E-AEF1-A97828C874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со стопкой книг на голубом фоне (широкоэкранный формат)</Template>
  <TotalTime>0</TotalTime>
  <Words>1421</Words>
  <Application>Microsoft Macintosh PowerPoint</Application>
  <PresentationFormat>Произвольный</PresentationFormat>
  <Paragraphs>196</Paragraphs>
  <Slides>40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40</vt:i4>
      </vt:variant>
    </vt:vector>
  </HeadingPairs>
  <TitlesOfParts>
    <vt:vector size="44" baseType="lpstr">
      <vt:lpstr>Arial</vt:lpstr>
      <vt:lpstr>Century Gothic</vt:lpstr>
      <vt:lpstr>Courier New</vt:lpstr>
      <vt:lpstr>Книги в формате 16 x 9</vt:lpstr>
      <vt:lpstr>Автоматизация разработки и эксплуатации программного обеспечения (осень 2022 года)</vt:lpstr>
      <vt:lpstr>Презентация PowerPoint</vt:lpstr>
      <vt:lpstr>Зачем этот курс?</vt:lpstr>
      <vt:lpstr>Виды занятий</vt:lpstr>
      <vt:lpstr>Часть 1 – DevOps</vt:lpstr>
      <vt:lpstr>Что такое DevOps?</vt:lpstr>
      <vt:lpstr>Почему DevOps?</vt:lpstr>
      <vt:lpstr>Почему DevOps?</vt:lpstr>
      <vt:lpstr>Зачем DevOps?</vt:lpstr>
      <vt:lpstr>Цели DevOps</vt:lpstr>
      <vt:lpstr>DevOps или SRE?</vt:lpstr>
      <vt:lpstr>Литература</vt:lpstr>
      <vt:lpstr>Что нужно DevOps/SR-инженеру?</vt:lpstr>
      <vt:lpstr>Основные термины</vt:lpstr>
      <vt:lpstr>Основные процессы</vt:lpstr>
      <vt:lpstr>Зависимости</vt:lpstr>
      <vt:lpstr>Архитектура</vt:lpstr>
      <vt:lpstr>Инфраструктура как код (IaC)</vt:lpstr>
      <vt:lpstr>Где размещать проект?</vt:lpstr>
      <vt:lpstr>Часть 2 – Виртуализация и</vt:lpstr>
      <vt:lpstr>Ретроспектива</vt:lpstr>
      <vt:lpstr>Виртуализация</vt:lpstr>
      <vt:lpstr>Классификация виртуализации</vt:lpstr>
      <vt:lpstr>Гипервизоры</vt:lpstr>
      <vt:lpstr>Облачные решения</vt:lpstr>
      <vt:lpstr>Презентация PowerPoint</vt:lpstr>
      <vt:lpstr>Презентация PowerPoint</vt:lpstr>
      <vt:lpstr>Open source</vt:lpstr>
      <vt:lpstr>Презентация PowerPoint</vt:lpstr>
      <vt:lpstr>Часть 3 – GNU/Linux</vt:lpstr>
      <vt:lpstr>GNU/Linux</vt:lpstr>
      <vt:lpstr>Командная оболочка</vt:lpstr>
      <vt:lpstr>chroot</vt:lpstr>
      <vt:lpstr>Namespaces</vt:lpstr>
      <vt:lpstr>Namespaces - список</vt:lpstr>
      <vt:lpstr>CGroups</vt:lpstr>
      <vt:lpstr>CGroups - подсистемы</vt:lpstr>
      <vt:lpstr>CGroups - cpuset</vt:lpstr>
      <vt:lpstr>CGroups - memory</vt:lpstr>
      <vt:lpstr>Время для вопросов!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2018-02-13T00:36:34Z</dcterms:created>
  <dcterms:modified xsi:type="dcterms:W3CDTF">2022-09-05T01:43:27Z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